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slides/slide34.xml" ContentType="application/vnd.openxmlformats-officedocument.presentationml.slide+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slides/slide22.xml" ContentType="application/vnd.openxmlformats-officedocument.presentationml.slide+xml"/>
  <Override PartName="/ppt/slides/slide30.xml" ContentType="application/vnd.openxmlformats-officedocument.presentationml.slide+xml"/>
  <Override PartName="/docProps/app.xml" ContentType="application/vnd.openxmlformats-officedocument.extended-properties+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2.xml" ContentType="application/vnd.openxmlformats-officedocument.presentationml.slide+xml"/>
  <Override PartName="/ppt/theme/theme3.xml" ContentType="application/vnd.openxmlformats-officedocument.theme+xml"/>
  <Override PartName="/ppt/slideLayouts/slideLayout2.xml" ContentType="application/vnd.openxmlformats-officedocument.presentationml.slideLayout+xml"/>
  <Override PartName="/ppt/slides/slide23.xml" ContentType="application/vnd.openxmlformats-officedocument.presentationml.slide+xml"/>
  <Override PartName="/ppt/slides/slide31.xml" ContentType="application/vnd.openxmlformats-officedocument.presentationml.slide+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28.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29.xml" ContentType="application/vnd.openxmlformats-officedocument.presentationml.slide+xml"/>
  <Default Extension="wmf" ContentType="image/x-wmf"/>
  <Override PartName="/ppt/slideLayouts/slideLayout4.xml" ContentType="application/vnd.openxmlformats-officedocument.presentationml.slideLayout+xml"/>
  <Override PartName="/ppt/slides/slide25.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793" r:id="rId1"/>
  </p:sldMasterIdLst>
  <p:notesMasterIdLst>
    <p:notesMasterId r:id="rId36"/>
  </p:notesMasterIdLst>
  <p:handoutMasterIdLst>
    <p:handoutMasterId r:id="rId37"/>
  </p:handoutMasterIdLst>
  <p:sldIdLst>
    <p:sldId id="256" r:id="rId2"/>
    <p:sldId id="306" r:id="rId3"/>
    <p:sldId id="307" r:id="rId4"/>
    <p:sldId id="308" r:id="rId5"/>
    <p:sldId id="309" r:id="rId6"/>
    <p:sldId id="310" r:id="rId7"/>
    <p:sldId id="311" r:id="rId8"/>
    <p:sldId id="312" r:id="rId9"/>
    <p:sldId id="313" r:id="rId10"/>
    <p:sldId id="260" r:id="rId11"/>
    <p:sldId id="303" r:id="rId12"/>
    <p:sldId id="304" r:id="rId13"/>
    <p:sldId id="270" r:id="rId14"/>
    <p:sldId id="305" r:id="rId15"/>
    <p:sldId id="261" r:id="rId16"/>
    <p:sldId id="292" r:id="rId17"/>
    <p:sldId id="293" r:id="rId18"/>
    <p:sldId id="294" r:id="rId19"/>
    <p:sldId id="295" r:id="rId20"/>
    <p:sldId id="296" r:id="rId21"/>
    <p:sldId id="297" r:id="rId22"/>
    <p:sldId id="298" r:id="rId23"/>
    <p:sldId id="299" r:id="rId24"/>
    <p:sldId id="300" r:id="rId25"/>
    <p:sldId id="301" r:id="rId26"/>
    <p:sldId id="302" r:id="rId27"/>
    <p:sldId id="290" r:id="rId28"/>
    <p:sldId id="291" r:id="rId29"/>
    <p:sldId id="284" r:id="rId30"/>
    <p:sldId id="285" r:id="rId31"/>
    <p:sldId id="286" r:id="rId32"/>
    <p:sldId id="287" r:id="rId33"/>
    <p:sldId id="288" r:id="rId34"/>
    <p:sldId id="289" r:id="rId35"/>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Osaka" pitchFamily="32" charset="-128"/>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Osaka" pitchFamily="32" charset="-128"/>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Osaka" pitchFamily="32" charset="-128"/>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Osaka" pitchFamily="32" charset="-128"/>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Osaka" pitchFamily="32" charset="-128"/>
        <a:cs typeface="+mn-cs"/>
      </a:defRPr>
    </a:lvl5pPr>
    <a:lvl6pPr marL="2286000" algn="l" defTabSz="914400" rtl="0" eaLnBrk="1" latinLnBrk="0" hangingPunct="1">
      <a:defRPr sz="2400" kern="1200">
        <a:solidFill>
          <a:schemeClr val="tx1"/>
        </a:solidFill>
        <a:latin typeface="Times New Roman" pitchFamily="18" charset="0"/>
        <a:ea typeface="Osaka" pitchFamily="32" charset="-128"/>
        <a:cs typeface="+mn-cs"/>
      </a:defRPr>
    </a:lvl6pPr>
    <a:lvl7pPr marL="2743200" algn="l" defTabSz="914400" rtl="0" eaLnBrk="1" latinLnBrk="0" hangingPunct="1">
      <a:defRPr sz="2400" kern="1200">
        <a:solidFill>
          <a:schemeClr val="tx1"/>
        </a:solidFill>
        <a:latin typeface="Times New Roman" pitchFamily="18" charset="0"/>
        <a:ea typeface="Osaka" pitchFamily="32" charset="-128"/>
        <a:cs typeface="+mn-cs"/>
      </a:defRPr>
    </a:lvl7pPr>
    <a:lvl8pPr marL="3200400" algn="l" defTabSz="914400" rtl="0" eaLnBrk="1" latinLnBrk="0" hangingPunct="1">
      <a:defRPr sz="2400" kern="1200">
        <a:solidFill>
          <a:schemeClr val="tx1"/>
        </a:solidFill>
        <a:latin typeface="Times New Roman" pitchFamily="18" charset="0"/>
        <a:ea typeface="Osaka" pitchFamily="32" charset="-128"/>
        <a:cs typeface="+mn-cs"/>
      </a:defRPr>
    </a:lvl8pPr>
    <a:lvl9pPr marL="3657600" algn="l" defTabSz="914400" rtl="0" eaLnBrk="1" latinLnBrk="0" hangingPunct="1">
      <a:defRPr sz="2400" kern="1200">
        <a:solidFill>
          <a:schemeClr val="tx1"/>
        </a:solidFill>
        <a:latin typeface="Times New Roman" pitchFamily="18" charset="0"/>
        <a:ea typeface="Osaka" pitchFamily="32" charset="-128"/>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useTimings="0">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SorterView">
  <p:normalViewPr>
    <p:restoredLeft sz="32787"/>
    <p:restoredTop sz="90929"/>
  </p:normalViewPr>
  <p:slideViewPr>
    <p:cSldViewPr>
      <p:cViewPr varScale="1">
        <p:scale>
          <a:sx n="66" d="100"/>
          <a:sy n="66" d="100"/>
        </p:scale>
        <p:origin x="-127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handoutMaster" Target="handoutMasters/handoutMaster1.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idx="2"/>
          </p:nvPr>
        </p:nvSpPr>
        <p:spPr bwMode="auto">
          <a:xfrm>
            <a:off x="1149350" y="692150"/>
            <a:ext cx="4559300" cy="3416300"/>
          </a:xfrm>
          <a:prstGeom prst="rect">
            <a:avLst/>
          </a:prstGeom>
          <a:noFill/>
          <a:ln w="12700">
            <a:solidFill>
              <a:srgbClr val="000000"/>
            </a:solidFill>
            <a:miter lim="800000"/>
            <a:headEnd/>
            <a:tailEnd/>
          </a:ln>
        </p:spPr>
      </p:sp>
      <p:sp>
        <p:nvSpPr>
          <p:cNvPr id="2051" name="Rectangle 3"/>
          <p:cNvSpPr>
            <a:spLocks noGrp="1" noChangeArrowheads="1"/>
          </p:cNvSpPr>
          <p:nvPr>
            <p:ph type="body" sz="quarter" idx="3"/>
          </p:nvPr>
        </p:nvSpPr>
        <p:spPr bwMode="auto">
          <a:xfrm>
            <a:off x="985838"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32"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32"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32"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32"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3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4164013" y="0"/>
            <a:ext cx="3184525" cy="457200"/>
          </a:xfrm>
          <a:prstGeom prst="rect">
            <a:avLst/>
          </a:prstGeom>
          <a:noFill/>
          <a:ln w="12700">
            <a:noFill/>
            <a:miter lim="800000"/>
            <a:headEnd/>
            <a:tailEnd/>
          </a:ln>
        </p:spPr>
        <p:txBody>
          <a:bodyPr wrap="none" anchor="ctr"/>
          <a:lstStyle/>
          <a:p>
            <a:endParaRPr lang="en-US"/>
          </a:p>
        </p:txBody>
      </p:sp>
      <p:sp>
        <p:nvSpPr>
          <p:cNvPr id="35843" name="Rectangle 3"/>
          <p:cNvSpPr>
            <a:spLocks noChangeArrowheads="1"/>
          </p:cNvSpPr>
          <p:nvPr/>
        </p:nvSpPr>
        <p:spPr bwMode="auto">
          <a:xfrm>
            <a:off x="4164013" y="8686800"/>
            <a:ext cx="3184525" cy="457200"/>
          </a:xfrm>
          <a:prstGeom prst="rect">
            <a:avLst/>
          </a:prstGeom>
          <a:noFill/>
          <a:ln w="12700">
            <a:noFill/>
            <a:miter lim="800000"/>
            <a:headEnd/>
            <a:tailEnd/>
          </a:ln>
        </p:spPr>
        <p:txBody>
          <a:bodyPr lIns="90488" tIns="44450" rIns="90488" bIns="44450" anchor="b"/>
          <a:lstStyle/>
          <a:p>
            <a:pPr algn="r"/>
            <a:r>
              <a:rPr lang="en-US" sz="1200"/>
              <a:t>1</a:t>
            </a:r>
          </a:p>
        </p:txBody>
      </p:sp>
      <p:sp>
        <p:nvSpPr>
          <p:cNvPr id="35844" name="Rectangle 4"/>
          <p:cNvSpPr>
            <a:spLocks noChangeArrowheads="1"/>
          </p:cNvSpPr>
          <p:nvPr/>
        </p:nvSpPr>
        <p:spPr bwMode="auto">
          <a:xfrm>
            <a:off x="0" y="8686800"/>
            <a:ext cx="3184525" cy="457200"/>
          </a:xfrm>
          <a:prstGeom prst="rect">
            <a:avLst/>
          </a:prstGeom>
          <a:noFill/>
          <a:ln w="12700">
            <a:noFill/>
            <a:miter lim="800000"/>
            <a:headEnd/>
            <a:tailEnd/>
          </a:ln>
        </p:spPr>
        <p:txBody>
          <a:bodyPr wrap="none" anchor="ctr"/>
          <a:lstStyle/>
          <a:p>
            <a:endParaRPr lang="en-US"/>
          </a:p>
        </p:txBody>
      </p:sp>
      <p:sp>
        <p:nvSpPr>
          <p:cNvPr id="35845" name="Rectangle 5"/>
          <p:cNvSpPr>
            <a:spLocks noChangeArrowheads="1"/>
          </p:cNvSpPr>
          <p:nvPr/>
        </p:nvSpPr>
        <p:spPr bwMode="auto">
          <a:xfrm>
            <a:off x="0" y="0"/>
            <a:ext cx="3184525" cy="457200"/>
          </a:xfrm>
          <a:prstGeom prst="rect">
            <a:avLst/>
          </a:prstGeom>
          <a:noFill/>
          <a:ln w="12700">
            <a:noFill/>
            <a:miter lim="800000"/>
            <a:headEnd/>
            <a:tailEnd/>
          </a:ln>
        </p:spPr>
        <p:txBody>
          <a:bodyPr wrap="none" anchor="ctr"/>
          <a:lstStyle/>
          <a:p>
            <a:endParaRPr lang="en-US"/>
          </a:p>
        </p:txBody>
      </p:sp>
      <p:sp>
        <p:nvSpPr>
          <p:cNvPr id="35846" name="Rectangle 6"/>
          <p:cNvSpPr>
            <a:spLocks noGrp="1" noRot="1" noChangeAspect="1" noChangeArrowheads="1" noTextEdit="1"/>
          </p:cNvSpPr>
          <p:nvPr>
            <p:ph type="sldImg"/>
          </p:nvPr>
        </p:nvSpPr>
        <p:spPr>
          <a:xfrm>
            <a:off x="1150938" y="692150"/>
            <a:ext cx="4556125" cy="3416300"/>
          </a:xfrm>
          <a:ln cap="flat"/>
        </p:spPr>
      </p:sp>
      <p:sp>
        <p:nvSpPr>
          <p:cNvPr id="35847" name="Rectangle 7"/>
          <p:cNvSpPr>
            <a:spLocks noGrp="1" noChangeArrowheads="1"/>
          </p:cNvSpPr>
          <p:nvPr>
            <p:ph type="body" idx="1"/>
          </p:nvPr>
        </p:nvSpPr>
        <p:spPr>
          <a:noFill/>
          <a:ln w="9525"/>
        </p:spPr>
        <p:txBody>
          <a:bodyPr/>
          <a:lstStyle/>
          <a:p>
            <a:endParaRPr 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4164013" y="0"/>
            <a:ext cx="3184525" cy="457200"/>
          </a:xfrm>
          <a:prstGeom prst="rect">
            <a:avLst/>
          </a:prstGeom>
          <a:noFill/>
          <a:ln w="12700">
            <a:noFill/>
            <a:miter lim="800000"/>
            <a:headEnd/>
            <a:tailEnd/>
          </a:ln>
        </p:spPr>
        <p:txBody>
          <a:bodyPr wrap="none" anchor="ctr"/>
          <a:lstStyle/>
          <a:p>
            <a:endParaRPr lang="en-US"/>
          </a:p>
        </p:txBody>
      </p:sp>
      <p:sp>
        <p:nvSpPr>
          <p:cNvPr id="13315" name="Rectangle 3"/>
          <p:cNvSpPr>
            <a:spLocks noChangeArrowheads="1"/>
          </p:cNvSpPr>
          <p:nvPr/>
        </p:nvSpPr>
        <p:spPr bwMode="auto">
          <a:xfrm>
            <a:off x="4164013" y="8686800"/>
            <a:ext cx="3184525" cy="457200"/>
          </a:xfrm>
          <a:prstGeom prst="rect">
            <a:avLst/>
          </a:prstGeom>
          <a:noFill/>
          <a:ln w="12700">
            <a:noFill/>
            <a:miter lim="800000"/>
            <a:headEnd/>
            <a:tailEnd/>
          </a:ln>
        </p:spPr>
        <p:txBody>
          <a:bodyPr lIns="90488" tIns="44450" rIns="90488" bIns="44450" anchor="b"/>
          <a:lstStyle/>
          <a:p>
            <a:pPr algn="r"/>
            <a:r>
              <a:rPr lang="en-US" sz="1200"/>
              <a:t>2</a:t>
            </a:r>
          </a:p>
        </p:txBody>
      </p:sp>
      <p:sp>
        <p:nvSpPr>
          <p:cNvPr id="13316" name="Rectangle 4"/>
          <p:cNvSpPr>
            <a:spLocks noChangeArrowheads="1"/>
          </p:cNvSpPr>
          <p:nvPr/>
        </p:nvSpPr>
        <p:spPr bwMode="auto">
          <a:xfrm>
            <a:off x="0" y="8686800"/>
            <a:ext cx="3184525" cy="457200"/>
          </a:xfrm>
          <a:prstGeom prst="rect">
            <a:avLst/>
          </a:prstGeom>
          <a:noFill/>
          <a:ln w="12700">
            <a:noFill/>
            <a:miter lim="800000"/>
            <a:headEnd/>
            <a:tailEnd/>
          </a:ln>
        </p:spPr>
        <p:txBody>
          <a:bodyPr wrap="none" anchor="ctr"/>
          <a:lstStyle/>
          <a:p>
            <a:endParaRPr lang="en-US"/>
          </a:p>
        </p:txBody>
      </p:sp>
      <p:sp>
        <p:nvSpPr>
          <p:cNvPr id="13317" name="Rectangle 5"/>
          <p:cNvSpPr>
            <a:spLocks noChangeArrowheads="1"/>
          </p:cNvSpPr>
          <p:nvPr/>
        </p:nvSpPr>
        <p:spPr bwMode="auto">
          <a:xfrm>
            <a:off x="0" y="0"/>
            <a:ext cx="3184525" cy="457200"/>
          </a:xfrm>
          <a:prstGeom prst="rect">
            <a:avLst/>
          </a:prstGeom>
          <a:noFill/>
          <a:ln w="12700">
            <a:noFill/>
            <a:miter lim="800000"/>
            <a:headEnd/>
            <a:tailEnd/>
          </a:ln>
        </p:spPr>
        <p:txBody>
          <a:bodyPr wrap="none" anchor="ctr"/>
          <a:lstStyle/>
          <a:p>
            <a:endParaRPr lang="en-US"/>
          </a:p>
        </p:txBody>
      </p:sp>
      <p:sp>
        <p:nvSpPr>
          <p:cNvPr id="13318" name="Rectangle 6"/>
          <p:cNvSpPr>
            <a:spLocks noGrp="1" noRot="1" noChangeAspect="1" noChangeArrowheads="1" noTextEdit="1"/>
          </p:cNvSpPr>
          <p:nvPr>
            <p:ph type="sldImg"/>
          </p:nvPr>
        </p:nvSpPr>
        <p:spPr>
          <a:xfrm>
            <a:off x="1150938" y="692150"/>
            <a:ext cx="4556125" cy="3416300"/>
          </a:xfrm>
          <a:ln cap="flat"/>
        </p:spPr>
      </p:sp>
      <p:sp>
        <p:nvSpPr>
          <p:cNvPr id="13319" name="Rectangle 7"/>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4164013" y="0"/>
            <a:ext cx="3184525" cy="457200"/>
          </a:xfrm>
          <a:prstGeom prst="rect">
            <a:avLst/>
          </a:prstGeom>
          <a:noFill/>
          <a:ln w="12700">
            <a:noFill/>
            <a:miter lim="800000"/>
            <a:headEnd/>
            <a:tailEnd/>
          </a:ln>
        </p:spPr>
        <p:txBody>
          <a:bodyPr wrap="none" anchor="ctr"/>
          <a:lstStyle/>
          <a:p>
            <a:endParaRPr lang="en-US"/>
          </a:p>
        </p:txBody>
      </p:sp>
      <p:sp>
        <p:nvSpPr>
          <p:cNvPr id="14339" name="Rectangle 3"/>
          <p:cNvSpPr>
            <a:spLocks noChangeArrowheads="1"/>
          </p:cNvSpPr>
          <p:nvPr/>
        </p:nvSpPr>
        <p:spPr bwMode="auto">
          <a:xfrm>
            <a:off x="4164013" y="8686800"/>
            <a:ext cx="3184525" cy="457200"/>
          </a:xfrm>
          <a:prstGeom prst="rect">
            <a:avLst/>
          </a:prstGeom>
          <a:noFill/>
          <a:ln w="12700">
            <a:noFill/>
            <a:miter lim="800000"/>
            <a:headEnd/>
            <a:tailEnd/>
          </a:ln>
        </p:spPr>
        <p:txBody>
          <a:bodyPr lIns="90488" tIns="44450" rIns="90488" bIns="44450" anchor="b"/>
          <a:lstStyle/>
          <a:p>
            <a:pPr algn="r"/>
            <a:r>
              <a:rPr lang="en-US" sz="1200"/>
              <a:t>3</a:t>
            </a:r>
          </a:p>
        </p:txBody>
      </p:sp>
      <p:sp>
        <p:nvSpPr>
          <p:cNvPr id="14340" name="Rectangle 4"/>
          <p:cNvSpPr>
            <a:spLocks noChangeArrowheads="1"/>
          </p:cNvSpPr>
          <p:nvPr/>
        </p:nvSpPr>
        <p:spPr bwMode="auto">
          <a:xfrm>
            <a:off x="0" y="8686800"/>
            <a:ext cx="3184525" cy="457200"/>
          </a:xfrm>
          <a:prstGeom prst="rect">
            <a:avLst/>
          </a:prstGeom>
          <a:noFill/>
          <a:ln w="12700">
            <a:noFill/>
            <a:miter lim="800000"/>
            <a:headEnd/>
            <a:tailEnd/>
          </a:ln>
        </p:spPr>
        <p:txBody>
          <a:bodyPr wrap="none" anchor="ctr"/>
          <a:lstStyle/>
          <a:p>
            <a:endParaRPr lang="en-US"/>
          </a:p>
        </p:txBody>
      </p:sp>
      <p:sp>
        <p:nvSpPr>
          <p:cNvPr id="14341" name="Rectangle 5"/>
          <p:cNvSpPr>
            <a:spLocks noChangeArrowheads="1"/>
          </p:cNvSpPr>
          <p:nvPr/>
        </p:nvSpPr>
        <p:spPr bwMode="auto">
          <a:xfrm>
            <a:off x="0" y="0"/>
            <a:ext cx="3184525" cy="457200"/>
          </a:xfrm>
          <a:prstGeom prst="rect">
            <a:avLst/>
          </a:prstGeom>
          <a:noFill/>
          <a:ln w="12700">
            <a:noFill/>
            <a:miter lim="800000"/>
            <a:headEnd/>
            <a:tailEnd/>
          </a:ln>
        </p:spPr>
        <p:txBody>
          <a:bodyPr wrap="none" anchor="ctr"/>
          <a:lstStyle/>
          <a:p>
            <a:endParaRPr lang="en-US"/>
          </a:p>
        </p:txBody>
      </p:sp>
      <p:sp>
        <p:nvSpPr>
          <p:cNvPr id="14342" name="Rectangle 6"/>
          <p:cNvSpPr>
            <a:spLocks noGrp="1" noRot="1" noChangeAspect="1" noChangeArrowheads="1" noTextEdit="1"/>
          </p:cNvSpPr>
          <p:nvPr>
            <p:ph type="sldImg"/>
          </p:nvPr>
        </p:nvSpPr>
        <p:spPr>
          <a:xfrm>
            <a:off x="1150938" y="692150"/>
            <a:ext cx="4556125" cy="3416300"/>
          </a:xfrm>
          <a:ln cap="flat"/>
        </p:spPr>
      </p:sp>
      <p:sp>
        <p:nvSpPr>
          <p:cNvPr id="14343" name="Rectangle 7"/>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4164013" y="0"/>
            <a:ext cx="3184525" cy="457200"/>
          </a:xfrm>
          <a:prstGeom prst="rect">
            <a:avLst/>
          </a:prstGeom>
          <a:noFill/>
          <a:ln w="12700">
            <a:noFill/>
            <a:miter lim="800000"/>
            <a:headEnd/>
            <a:tailEnd/>
          </a:ln>
        </p:spPr>
        <p:txBody>
          <a:bodyPr wrap="none" anchor="ctr"/>
          <a:lstStyle/>
          <a:p>
            <a:endParaRPr lang="en-US"/>
          </a:p>
        </p:txBody>
      </p:sp>
      <p:sp>
        <p:nvSpPr>
          <p:cNvPr id="15363" name="Rectangle 3"/>
          <p:cNvSpPr>
            <a:spLocks noChangeArrowheads="1"/>
          </p:cNvSpPr>
          <p:nvPr/>
        </p:nvSpPr>
        <p:spPr bwMode="auto">
          <a:xfrm>
            <a:off x="4164013" y="8686800"/>
            <a:ext cx="3184525" cy="457200"/>
          </a:xfrm>
          <a:prstGeom prst="rect">
            <a:avLst/>
          </a:prstGeom>
          <a:noFill/>
          <a:ln w="12700">
            <a:noFill/>
            <a:miter lim="800000"/>
            <a:headEnd/>
            <a:tailEnd/>
          </a:ln>
        </p:spPr>
        <p:txBody>
          <a:bodyPr lIns="90488" tIns="44450" rIns="90488" bIns="44450" anchor="b"/>
          <a:lstStyle/>
          <a:p>
            <a:pPr algn="r"/>
            <a:r>
              <a:rPr lang="en-US" sz="1200"/>
              <a:t>4</a:t>
            </a:r>
          </a:p>
        </p:txBody>
      </p:sp>
      <p:sp>
        <p:nvSpPr>
          <p:cNvPr id="15364" name="Rectangle 4"/>
          <p:cNvSpPr>
            <a:spLocks noChangeArrowheads="1"/>
          </p:cNvSpPr>
          <p:nvPr/>
        </p:nvSpPr>
        <p:spPr bwMode="auto">
          <a:xfrm>
            <a:off x="0" y="8686800"/>
            <a:ext cx="3184525" cy="457200"/>
          </a:xfrm>
          <a:prstGeom prst="rect">
            <a:avLst/>
          </a:prstGeom>
          <a:noFill/>
          <a:ln w="12700">
            <a:noFill/>
            <a:miter lim="800000"/>
            <a:headEnd/>
            <a:tailEnd/>
          </a:ln>
        </p:spPr>
        <p:txBody>
          <a:bodyPr wrap="none" anchor="ctr"/>
          <a:lstStyle/>
          <a:p>
            <a:endParaRPr lang="en-US"/>
          </a:p>
        </p:txBody>
      </p:sp>
      <p:sp>
        <p:nvSpPr>
          <p:cNvPr id="15365" name="Rectangle 5"/>
          <p:cNvSpPr>
            <a:spLocks noChangeArrowheads="1"/>
          </p:cNvSpPr>
          <p:nvPr/>
        </p:nvSpPr>
        <p:spPr bwMode="auto">
          <a:xfrm>
            <a:off x="0" y="0"/>
            <a:ext cx="3184525" cy="457200"/>
          </a:xfrm>
          <a:prstGeom prst="rect">
            <a:avLst/>
          </a:prstGeom>
          <a:noFill/>
          <a:ln w="12700">
            <a:noFill/>
            <a:miter lim="800000"/>
            <a:headEnd/>
            <a:tailEnd/>
          </a:ln>
        </p:spPr>
        <p:txBody>
          <a:bodyPr wrap="none" anchor="ctr"/>
          <a:lstStyle/>
          <a:p>
            <a:endParaRPr lang="en-US"/>
          </a:p>
        </p:txBody>
      </p:sp>
      <p:sp>
        <p:nvSpPr>
          <p:cNvPr id="15366" name="Rectangle 6"/>
          <p:cNvSpPr>
            <a:spLocks noGrp="1" noRot="1" noChangeAspect="1" noChangeArrowheads="1" noTextEdit="1"/>
          </p:cNvSpPr>
          <p:nvPr>
            <p:ph type="sldImg"/>
          </p:nvPr>
        </p:nvSpPr>
        <p:spPr>
          <a:xfrm>
            <a:off x="1150938" y="692150"/>
            <a:ext cx="4556125" cy="3416300"/>
          </a:xfrm>
          <a:ln cap="flat"/>
        </p:spPr>
      </p:sp>
      <p:sp>
        <p:nvSpPr>
          <p:cNvPr id="15367" name="Rectangle 7"/>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4164013" y="0"/>
            <a:ext cx="3184525" cy="457200"/>
          </a:xfrm>
          <a:prstGeom prst="rect">
            <a:avLst/>
          </a:prstGeom>
          <a:noFill/>
          <a:ln w="12700">
            <a:noFill/>
            <a:miter lim="800000"/>
            <a:headEnd/>
            <a:tailEnd/>
          </a:ln>
        </p:spPr>
        <p:txBody>
          <a:bodyPr wrap="none" anchor="ctr"/>
          <a:lstStyle/>
          <a:p>
            <a:endParaRPr lang="en-US"/>
          </a:p>
        </p:txBody>
      </p:sp>
      <p:sp>
        <p:nvSpPr>
          <p:cNvPr id="39939" name="Rectangle 3"/>
          <p:cNvSpPr>
            <a:spLocks noChangeArrowheads="1"/>
          </p:cNvSpPr>
          <p:nvPr/>
        </p:nvSpPr>
        <p:spPr bwMode="auto">
          <a:xfrm>
            <a:off x="4164013" y="8686800"/>
            <a:ext cx="3184525" cy="457200"/>
          </a:xfrm>
          <a:prstGeom prst="rect">
            <a:avLst/>
          </a:prstGeom>
          <a:noFill/>
          <a:ln w="12700">
            <a:noFill/>
            <a:miter lim="800000"/>
            <a:headEnd/>
            <a:tailEnd/>
          </a:ln>
        </p:spPr>
        <p:txBody>
          <a:bodyPr lIns="90488" tIns="44450" rIns="90488" bIns="44450" anchor="b"/>
          <a:lstStyle/>
          <a:p>
            <a:pPr algn="r"/>
            <a:r>
              <a:rPr lang="en-US" sz="1200"/>
              <a:t>5</a:t>
            </a:r>
          </a:p>
        </p:txBody>
      </p:sp>
      <p:sp>
        <p:nvSpPr>
          <p:cNvPr id="39940" name="Rectangle 4"/>
          <p:cNvSpPr>
            <a:spLocks noChangeArrowheads="1"/>
          </p:cNvSpPr>
          <p:nvPr/>
        </p:nvSpPr>
        <p:spPr bwMode="auto">
          <a:xfrm>
            <a:off x="0" y="8686800"/>
            <a:ext cx="3184525" cy="457200"/>
          </a:xfrm>
          <a:prstGeom prst="rect">
            <a:avLst/>
          </a:prstGeom>
          <a:noFill/>
          <a:ln w="12700">
            <a:noFill/>
            <a:miter lim="800000"/>
            <a:headEnd/>
            <a:tailEnd/>
          </a:ln>
        </p:spPr>
        <p:txBody>
          <a:bodyPr wrap="none" anchor="ctr"/>
          <a:lstStyle/>
          <a:p>
            <a:endParaRPr lang="en-US"/>
          </a:p>
        </p:txBody>
      </p:sp>
      <p:sp>
        <p:nvSpPr>
          <p:cNvPr id="39941" name="Rectangle 5"/>
          <p:cNvSpPr>
            <a:spLocks noChangeArrowheads="1"/>
          </p:cNvSpPr>
          <p:nvPr/>
        </p:nvSpPr>
        <p:spPr bwMode="auto">
          <a:xfrm>
            <a:off x="0" y="0"/>
            <a:ext cx="3184525" cy="457200"/>
          </a:xfrm>
          <a:prstGeom prst="rect">
            <a:avLst/>
          </a:prstGeom>
          <a:noFill/>
          <a:ln w="12700">
            <a:noFill/>
            <a:miter lim="800000"/>
            <a:headEnd/>
            <a:tailEnd/>
          </a:ln>
        </p:spPr>
        <p:txBody>
          <a:bodyPr wrap="none" anchor="ctr"/>
          <a:lstStyle/>
          <a:p>
            <a:endParaRPr lang="en-US"/>
          </a:p>
        </p:txBody>
      </p:sp>
      <p:sp>
        <p:nvSpPr>
          <p:cNvPr id="39942" name="Rectangle 6"/>
          <p:cNvSpPr>
            <a:spLocks noGrp="1" noRot="1" noChangeAspect="1" noChangeArrowheads="1" noTextEdit="1"/>
          </p:cNvSpPr>
          <p:nvPr>
            <p:ph type="sldImg"/>
          </p:nvPr>
        </p:nvSpPr>
        <p:spPr>
          <a:xfrm>
            <a:off x="1150938" y="692150"/>
            <a:ext cx="4556125" cy="3416300"/>
          </a:xfrm>
          <a:ln cap="flat"/>
        </p:spPr>
      </p:sp>
      <p:sp>
        <p:nvSpPr>
          <p:cNvPr id="39943" name="Rectangle 7"/>
          <p:cNvSpPr>
            <a:spLocks noGrp="1" noChangeArrowheads="1"/>
          </p:cNvSpPr>
          <p:nvPr>
            <p:ph type="body" idx="1"/>
          </p:nvPr>
        </p:nvSpPr>
        <p:spPr>
          <a:noFill/>
          <a:ln w="9525"/>
        </p:spPr>
        <p:txBody>
          <a:bodyPr/>
          <a:lstStyle/>
          <a:p>
            <a:endParaRPr lang="en-US"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4164013" y="0"/>
            <a:ext cx="3184525" cy="457200"/>
          </a:xfrm>
          <a:prstGeom prst="rect">
            <a:avLst/>
          </a:prstGeom>
          <a:noFill/>
          <a:ln w="12700">
            <a:noFill/>
            <a:miter lim="800000"/>
            <a:headEnd/>
            <a:tailEnd/>
          </a:ln>
        </p:spPr>
        <p:txBody>
          <a:bodyPr wrap="none" anchor="ctr"/>
          <a:lstStyle/>
          <a:p>
            <a:endParaRPr lang="en-US"/>
          </a:p>
        </p:txBody>
      </p:sp>
      <p:sp>
        <p:nvSpPr>
          <p:cNvPr id="40963" name="Rectangle 3"/>
          <p:cNvSpPr>
            <a:spLocks noChangeArrowheads="1"/>
          </p:cNvSpPr>
          <p:nvPr/>
        </p:nvSpPr>
        <p:spPr bwMode="auto">
          <a:xfrm>
            <a:off x="4164013" y="8686800"/>
            <a:ext cx="3184525" cy="457200"/>
          </a:xfrm>
          <a:prstGeom prst="rect">
            <a:avLst/>
          </a:prstGeom>
          <a:noFill/>
          <a:ln w="12700">
            <a:noFill/>
            <a:miter lim="800000"/>
            <a:headEnd/>
            <a:tailEnd/>
          </a:ln>
        </p:spPr>
        <p:txBody>
          <a:bodyPr lIns="90488" tIns="44450" rIns="90488" bIns="44450" anchor="b"/>
          <a:lstStyle/>
          <a:p>
            <a:pPr algn="r"/>
            <a:r>
              <a:rPr lang="en-US" sz="1200"/>
              <a:t>6</a:t>
            </a:r>
          </a:p>
        </p:txBody>
      </p:sp>
      <p:sp>
        <p:nvSpPr>
          <p:cNvPr id="40964" name="Rectangle 4"/>
          <p:cNvSpPr>
            <a:spLocks noChangeArrowheads="1"/>
          </p:cNvSpPr>
          <p:nvPr/>
        </p:nvSpPr>
        <p:spPr bwMode="auto">
          <a:xfrm>
            <a:off x="0" y="8686800"/>
            <a:ext cx="3184525" cy="457200"/>
          </a:xfrm>
          <a:prstGeom prst="rect">
            <a:avLst/>
          </a:prstGeom>
          <a:noFill/>
          <a:ln w="12700">
            <a:noFill/>
            <a:miter lim="800000"/>
            <a:headEnd/>
            <a:tailEnd/>
          </a:ln>
        </p:spPr>
        <p:txBody>
          <a:bodyPr wrap="none" anchor="ctr"/>
          <a:lstStyle/>
          <a:p>
            <a:endParaRPr lang="en-US"/>
          </a:p>
        </p:txBody>
      </p:sp>
      <p:sp>
        <p:nvSpPr>
          <p:cNvPr id="40965" name="Rectangle 5"/>
          <p:cNvSpPr>
            <a:spLocks noChangeArrowheads="1"/>
          </p:cNvSpPr>
          <p:nvPr/>
        </p:nvSpPr>
        <p:spPr bwMode="auto">
          <a:xfrm>
            <a:off x="0" y="0"/>
            <a:ext cx="3184525" cy="457200"/>
          </a:xfrm>
          <a:prstGeom prst="rect">
            <a:avLst/>
          </a:prstGeom>
          <a:noFill/>
          <a:ln w="12700">
            <a:noFill/>
            <a:miter lim="800000"/>
            <a:headEnd/>
            <a:tailEnd/>
          </a:ln>
        </p:spPr>
        <p:txBody>
          <a:bodyPr wrap="none" anchor="ctr"/>
          <a:lstStyle/>
          <a:p>
            <a:endParaRPr lang="en-US"/>
          </a:p>
        </p:txBody>
      </p:sp>
      <p:sp>
        <p:nvSpPr>
          <p:cNvPr id="40966" name="Rectangle 6"/>
          <p:cNvSpPr>
            <a:spLocks noGrp="1" noRot="1" noChangeAspect="1" noChangeArrowheads="1" noTextEdit="1"/>
          </p:cNvSpPr>
          <p:nvPr>
            <p:ph type="sldImg"/>
          </p:nvPr>
        </p:nvSpPr>
        <p:spPr>
          <a:xfrm>
            <a:off x="1150938" y="692150"/>
            <a:ext cx="4556125" cy="3416300"/>
          </a:xfrm>
          <a:ln cap="flat"/>
        </p:spPr>
      </p:sp>
      <p:sp>
        <p:nvSpPr>
          <p:cNvPr id="40967" name="Rectangle 7"/>
          <p:cNvSpPr>
            <a:spLocks noGrp="1" noChangeArrowheads="1"/>
          </p:cNvSpPr>
          <p:nvPr>
            <p:ph type="body" idx="1"/>
          </p:nvPr>
        </p:nvSpPr>
        <p:spPr>
          <a:noFill/>
          <a:ln w="9525"/>
        </p:spPr>
        <p:txBody>
          <a:bodyPr/>
          <a:lstStyle/>
          <a:p>
            <a:endParaRPr 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4164013" y="0"/>
            <a:ext cx="3184525" cy="457200"/>
          </a:xfrm>
          <a:prstGeom prst="rect">
            <a:avLst/>
          </a:prstGeom>
          <a:noFill/>
          <a:ln w="12700">
            <a:noFill/>
            <a:miter lim="800000"/>
            <a:headEnd/>
            <a:tailEnd/>
          </a:ln>
        </p:spPr>
        <p:txBody>
          <a:bodyPr wrap="none" anchor="ctr"/>
          <a:lstStyle/>
          <a:p>
            <a:endParaRPr lang="en-US"/>
          </a:p>
        </p:txBody>
      </p:sp>
      <p:sp>
        <p:nvSpPr>
          <p:cNvPr id="41987" name="Rectangle 3"/>
          <p:cNvSpPr>
            <a:spLocks noChangeArrowheads="1"/>
          </p:cNvSpPr>
          <p:nvPr/>
        </p:nvSpPr>
        <p:spPr bwMode="auto">
          <a:xfrm>
            <a:off x="4164013" y="8686800"/>
            <a:ext cx="3184525" cy="457200"/>
          </a:xfrm>
          <a:prstGeom prst="rect">
            <a:avLst/>
          </a:prstGeom>
          <a:noFill/>
          <a:ln w="12700">
            <a:noFill/>
            <a:miter lim="800000"/>
            <a:headEnd/>
            <a:tailEnd/>
          </a:ln>
        </p:spPr>
        <p:txBody>
          <a:bodyPr lIns="90488" tIns="44450" rIns="90488" bIns="44450" anchor="b"/>
          <a:lstStyle/>
          <a:p>
            <a:pPr algn="r"/>
            <a:r>
              <a:rPr lang="en-US" sz="1200"/>
              <a:t>9</a:t>
            </a:r>
          </a:p>
        </p:txBody>
      </p:sp>
      <p:sp>
        <p:nvSpPr>
          <p:cNvPr id="41988" name="Rectangle 4"/>
          <p:cNvSpPr>
            <a:spLocks noChangeArrowheads="1"/>
          </p:cNvSpPr>
          <p:nvPr/>
        </p:nvSpPr>
        <p:spPr bwMode="auto">
          <a:xfrm>
            <a:off x="0" y="8686800"/>
            <a:ext cx="3184525" cy="457200"/>
          </a:xfrm>
          <a:prstGeom prst="rect">
            <a:avLst/>
          </a:prstGeom>
          <a:noFill/>
          <a:ln w="12700">
            <a:noFill/>
            <a:miter lim="800000"/>
            <a:headEnd/>
            <a:tailEnd/>
          </a:ln>
        </p:spPr>
        <p:txBody>
          <a:bodyPr wrap="none" anchor="ctr"/>
          <a:lstStyle/>
          <a:p>
            <a:endParaRPr lang="en-US"/>
          </a:p>
        </p:txBody>
      </p:sp>
      <p:sp>
        <p:nvSpPr>
          <p:cNvPr id="41989" name="Rectangle 5"/>
          <p:cNvSpPr>
            <a:spLocks noChangeArrowheads="1"/>
          </p:cNvSpPr>
          <p:nvPr/>
        </p:nvSpPr>
        <p:spPr bwMode="auto">
          <a:xfrm>
            <a:off x="0" y="0"/>
            <a:ext cx="3184525" cy="457200"/>
          </a:xfrm>
          <a:prstGeom prst="rect">
            <a:avLst/>
          </a:prstGeom>
          <a:noFill/>
          <a:ln w="12700">
            <a:noFill/>
            <a:miter lim="800000"/>
            <a:headEnd/>
            <a:tailEnd/>
          </a:ln>
        </p:spPr>
        <p:txBody>
          <a:bodyPr wrap="none" anchor="ctr"/>
          <a:lstStyle/>
          <a:p>
            <a:endParaRPr lang="en-US"/>
          </a:p>
        </p:txBody>
      </p:sp>
      <p:sp>
        <p:nvSpPr>
          <p:cNvPr id="41990" name="Rectangle 6"/>
          <p:cNvSpPr>
            <a:spLocks noGrp="1" noRot="1" noChangeAspect="1" noChangeArrowheads="1" noTextEdit="1"/>
          </p:cNvSpPr>
          <p:nvPr>
            <p:ph type="sldImg"/>
          </p:nvPr>
        </p:nvSpPr>
        <p:spPr>
          <a:xfrm>
            <a:off x="1150938" y="692150"/>
            <a:ext cx="4556125" cy="3416300"/>
          </a:xfrm>
          <a:ln cap="flat"/>
        </p:spPr>
      </p:sp>
      <p:sp>
        <p:nvSpPr>
          <p:cNvPr id="41991" name="Rectangle 7"/>
          <p:cNvSpPr>
            <a:spLocks noGrp="1" noChangeArrowheads="1"/>
          </p:cNvSpPr>
          <p:nvPr>
            <p:ph type="body" idx="1"/>
          </p:nvPr>
        </p:nvSpPr>
        <p:spPr>
          <a:noFill/>
          <a:ln w="9525"/>
        </p:spPr>
        <p:txBody>
          <a:bodyPr/>
          <a:lstStyle/>
          <a:p>
            <a:endParaRPr 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smtClean="0"/>
              <a:t>Click to edit Master title style</a:t>
            </a:r>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3877D75B-85C1-4D55-8A58-373CD4460791}" type="slidenum">
              <a:rPr lang="en-US"/>
              <a:pPr>
                <a:defRPr/>
              </a:pPr>
              <a:t>‹#›</a:t>
            </a:fld>
            <a:endParaRPr lang="en-US"/>
          </a:p>
        </p:txBody>
      </p:sp>
    </p:spTree>
  </p:cSld>
  <p:clrMapOvr>
    <a:masterClrMapping/>
  </p:clrMapOvr>
  <p:transition spd="slow">
    <p:wipe dir="d"/>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B745526A-29C1-496C-8820-10FBB3CAC466}" type="slidenum">
              <a:rPr lang="en-US"/>
              <a:pPr>
                <a:defRPr/>
              </a:pPr>
              <a:t>‹#›</a:t>
            </a:fld>
            <a:endParaRPr lang="en-US"/>
          </a:p>
        </p:txBody>
      </p:sp>
    </p:spTree>
  </p:cSld>
  <p:clrMapOvr>
    <a:masterClrMapping/>
  </p:clrMapOvr>
  <p:transition spd="slow">
    <p:wipe dir="d"/>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1D75AB80-59F5-4F6D-9A8F-56AF0866528D}" type="slidenum">
              <a:rPr lang="en-US"/>
              <a:pPr>
                <a:defRPr/>
              </a:pPr>
              <a:t>‹#›</a:t>
            </a:fld>
            <a:endParaRPr lang="en-US"/>
          </a:p>
        </p:txBody>
      </p:sp>
    </p:spTree>
  </p:cSld>
  <p:clrMapOvr>
    <a:masterClrMapping/>
  </p:clrMapOvr>
  <p:transition spd="slow">
    <p:wipe dir="d"/>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EDF6697B-C271-46BD-8FD3-F6055C7702D2}" type="slidenum">
              <a:rPr lang="en-US"/>
              <a:pPr>
                <a:defRPr/>
              </a:pPr>
              <a:t>‹#›</a:t>
            </a:fld>
            <a:endParaRPr lang="en-US"/>
          </a:p>
        </p:txBody>
      </p:sp>
    </p:spTree>
  </p:cSld>
  <p:clrMapOvr>
    <a:masterClrMapping/>
  </p:clrMapOvr>
  <p:transition spd="slow">
    <p:wipe dir="d"/>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58410D1-5C15-4FA7-8823-FFC3511012A5}"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spd="slow">
    <p:wipe dir="d"/>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7ED138E2-DA4F-48CE-A136-BCF14B6699A5}" type="slidenum">
              <a:rPr lang="en-US"/>
              <a:pPr>
                <a:defRPr/>
              </a:pPr>
              <a:t>‹#›</a:t>
            </a:fld>
            <a:endParaRPr lang="en-US"/>
          </a:p>
        </p:txBody>
      </p:sp>
    </p:spTree>
  </p:cSld>
  <p:clrMapOvr>
    <a:masterClrMapping/>
  </p:clrMapOvr>
  <p:transition spd="slow">
    <p:wipe dir="d"/>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16511E0D-AD1E-41A1-93AD-2A8B95BFF6A9}" type="slidenum">
              <a:rPr lang="en-US"/>
              <a:pPr>
                <a:defRPr/>
              </a:pPr>
              <a:t>‹#›</a:t>
            </a:fld>
            <a:endParaRPr lang="en-US"/>
          </a:p>
        </p:txBody>
      </p:sp>
    </p:spTree>
  </p:cSld>
  <p:clrMapOvr>
    <a:masterClrMapping/>
  </p:clrMapOvr>
  <p:transition spd="slow">
    <p:wipe dir="d"/>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EFF65697-D765-4CB8-B3A0-7A918D7D9F6F}" type="slidenum">
              <a:rPr lang="en-US"/>
              <a:pPr>
                <a:defRPr/>
              </a:pPr>
              <a:t>‹#›</a:t>
            </a:fld>
            <a:endParaRPr lang="en-US"/>
          </a:p>
        </p:txBody>
      </p:sp>
    </p:spTree>
  </p:cSld>
  <p:clrMapOvr>
    <a:masterClrMapping/>
  </p:clrMapOvr>
  <p:transition spd="slow">
    <p:wipe dir="d"/>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AC213437-1C83-4009-8173-A76887F880D4}" type="slidenum">
              <a:rPr lang="en-US"/>
              <a:pPr>
                <a:defRPr/>
              </a:pPr>
              <a:t>‹#›</a:t>
            </a:fld>
            <a:endParaRPr lang="en-US"/>
          </a:p>
        </p:txBody>
      </p:sp>
    </p:spTree>
  </p:cSld>
  <p:clrMapOvr>
    <a:masterClrMapping/>
  </p:clrMapOvr>
  <p:transition spd="slow">
    <p:wipe dir="d"/>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A1FADC90-32B3-419D-91FF-1903858A5DDE}" type="slidenum">
              <a:rPr lang="en-US"/>
              <a:pPr>
                <a:defRPr/>
              </a:pPr>
              <a:t>‹#›</a:t>
            </a:fld>
            <a:endParaRPr lang="en-US"/>
          </a:p>
        </p:txBody>
      </p:sp>
    </p:spTree>
  </p:cSld>
  <p:clrMapOvr>
    <a:masterClrMapping/>
  </p:clrMapOvr>
  <p:transition spd="slow">
    <p:wipe dir="d"/>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4F096BB5-1B59-4110-89C4-FC0D9ECC56D6}" type="slidenum">
              <a:rPr lang="en-US"/>
              <a:pPr>
                <a:defRPr/>
              </a:pPr>
              <a:t>‹#›</a:t>
            </a:fld>
            <a:endParaRPr lang="en-US"/>
          </a:p>
        </p:txBody>
      </p:sp>
    </p:spTree>
  </p:cSld>
  <p:clrMapOvr>
    <a:masterClrMapping/>
  </p:clrMapOvr>
  <p:transition spd="slow">
    <p:wipe dir="d"/>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smtClean="0"/>
              <a:t>Click to edit Master title style</a:t>
            </a:r>
            <a:endParaRPr lang="en-US"/>
          </a:p>
        </p:txBody>
      </p:sp>
      <p:sp>
        <p:nvSpPr>
          <p:cNvPr id="1027" name="Text Placeholder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latin typeface="Times New Roman" pitchFamily="32" charset="0"/>
              </a:defRPr>
            </a:lvl1pPr>
          </a:lstStyle>
          <a:p>
            <a:pPr>
              <a:defRPr/>
            </a:pPr>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latin typeface="Times New Roman" pitchFamily="32" charset="0"/>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latin typeface="Times New Roman" pitchFamily="32" charset="0"/>
              </a:defRPr>
            </a:lvl1pPr>
          </a:lstStyle>
          <a:p>
            <a:pPr>
              <a:defRPr/>
            </a:pPr>
            <a:fld id="{66E8C524-DC3C-4F2E-842A-0D8B4EC9D528}"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42" r:id="rId1"/>
    <p:sldLayoutId id="2147483843" r:id="rId2"/>
    <p:sldLayoutId id="2147483852"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ransition spd="slow">
    <p:wipe dir="d"/>
  </p:transition>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a:defRPr>
      </a:lvl2pPr>
      <a:lvl3pPr algn="ctr" rtl="0" eaLnBrk="0" fontAlgn="base" hangingPunct="0">
        <a:spcBef>
          <a:spcPct val="0"/>
        </a:spcBef>
        <a:spcAft>
          <a:spcPct val="0"/>
        </a:spcAft>
        <a:defRPr sz="4100" b="1">
          <a:solidFill>
            <a:schemeClr val="tx1"/>
          </a:solidFill>
          <a:latin typeface="Lucida Sans"/>
        </a:defRPr>
      </a:lvl3pPr>
      <a:lvl4pPr algn="ctr" rtl="0" eaLnBrk="0" fontAlgn="base" hangingPunct="0">
        <a:spcBef>
          <a:spcPct val="0"/>
        </a:spcBef>
        <a:spcAft>
          <a:spcPct val="0"/>
        </a:spcAft>
        <a:defRPr sz="4100" b="1">
          <a:solidFill>
            <a:schemeClr val="tx1"/>
          </a:solidFill>
          <a:latin typeface="Lucida Sans"/>
        </a:defRPr>
      </a:lvl4pPr>
      <a:lvl5pPr algn="ctr" rtl="0" eaLnBrk="0" fontAlgn="base" hangingPunct="0">
        <a:spcBef>
          <a:spcPct val="0"/>
        </a:spcBef>
        <a:spcAft>
          <a:spcPct val="0"/>
        </a:spcAft>
        <a:defRPr sz="4100" b="1">
          <a:solidFill>
            <a:schemeClr val="tx1"/>
          </a:solidFill>
          <a:latin typeface="Lucida Sans"/>
        </a:defRPr>
      </a:lvl5pPr>
      <a:lvl6pPr marL="457200" algn="ctr" rtl="0" fontAlgn="base">
        <a:spcBef>
          <a:spcPct val="0"/>
        </a:spcBef>
        <a:spcAft>
          <a:spcPct val="0"/>
        </a:spcAft>
        <a:defRPr sz="4100" b="1">
          <a:solidFill>
            <a:schemeClr val="tx1"/>
          </a:solidFill>
          <a:latin typeface="Lucida Sans"/>
        </a:defRPr>
      </a:lvl6pPr>
      <a:lvl7pPr marL="914400" algn="ctr" rtl="0" fontAlgn="base">
        <a:spcBef>
          <a:spcPct val="0"/>
        </a:spcBef>
        <a:spcAft>
          <a:spcPct val="0"/>
        </a:spcAft>
        <a:defRPr sz="4100" b="1">
          <a:solidFill>
            <a:schemeClr val="tx1"/>
          </a:solidFill>
          <a:latin typeface="Lucida Sans"/>
        </a:defRPr>
      </a:lvl7pPr>
      <a:lvl8pPr marL="1371600" algn="ctr" rtl="0" fontAlgn="base">
        <a:spcBef>
          <a:spcPct val="0"/>
        </a:spcBef>
        <a:spcAft>
          <a:spcPct val="0"/>
        </a:spcAft>
        <a:defRPr sz="4100" b="1">
          <a:solidFill>
            <a:schemeClr val="tx1"/>
          </a:solidFill>
          <a:latin typeface="Lucida Sans"/>
        </a:defRPr>
      </a:lvl8pPr>
      <a:lvl9pPr marL="1828800" algn="ctr" rtl="0" fontAlgn="base">
        <a:spcBef>
          <a:spcPct val="0"/>
        </a:spcBef>
        <a:spcAft>
          <a:spcPct val="0"/>
        </a:spcAft>
        <a:defRPr sz="4100" b="1">
          <a:solidFill>
            <a:schemeClr val="tx1"/>
          </a:solidFill>
          <a:latin typeface="Lucida Sans"/>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4.wmf"/><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4" Type="http://schemas.openxmlformats.org/officeDocument/2006/relationships/image" Target="../media/image7.jpeg"/><Relationship Id="rId5" Type="http://schemas.openxmlformats.org/officeDocument/2006/relationships/image" Target="../media/image8.jpeg"/><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4" Type="http://schemas.openxmlformats.org/officeDocument/2006/relationships/image" Target="../media/image11.jpeg"/><Relationship Id="rId1" Type="http://schemas.openxmlformats.org/officeDocument/2006/relationships/slideLayout" Target="../slideLayouts/slideLayout2.xml"/><Relationship Id="rId2" Type="http://schemas.openxmlformats.org/officeDocument/2006/relationships/image" Target="../media/image9.jpeg"/></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4" Type="http://schemas.openxmlformats.org/officeDocument/2006/relationships/image" Target="../media/image14.jpeg"/><Relationship Id="rId1" Type="http://schemas.openxmlformats.org/officeDocument/2006/relationships/slideLayout" Target="../slideLayouts/slideLayout2.xml"/><Relationship Id="rId2" Type="http://schemas.openxmlformats.org/officeDocument/2006/relationships/image" Target="../media/image12.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bg>
      <p:bgPr>
        <a:solidFill>
          <a:schemeClr val="bg1"/>
        </a:solidFill>
        <a:effectLst/>
      </p:bgPr>
    </p:bg>
    <p:spTree>
      <p:nvGrpSpPr>
        <p:cNvPr id="1" name=""/>
        <p:cNvGrpSpPr/>
        <p:nvPr/>
      </p:nvGrpSpPr>
      <p:grpSpPr>
        <a:xfrm>
          <a:off x="0" y="0"/>
          <a:ext cx="0" cy="0"/>
          <a:chOff x="0" y="0"/>
          <a:chExt cx="0" cy="0"/>
        </a:xfrm>
      </p:grpSpPr>
      <p:sp>
        <p:nvSpPr>
          <p:cNvPr id="3074" name="Rectangle 3"/>
          <p:cNvSpPr>
            <a:spLocks noChangeArrowheads="1"/>
          </p:cNvSpPr>
          <p:nvPr/>
        </p:nvSpPr>
        <p:spPr bwMode="auto">
          <a:xfrm>
            <a:off x="3124200" y="6248400"/>
            <a:ext cx="2895600" cy="457200"/>
          </a:xfrm>
          <a:prstGeom prst="rect">
            <a:avLst/>
          </a:prstGeom>
          <a:noFill/>
          <a:ln w="12700">
            <a:noFill/>
            <a:miter lim="800000"/>
            <a:headEnd/>
            <a:tailEnd/>
          </a:ln>
        </p:spPr>
        <p:txBody>
          <a:bodyPr lIns="90488" tIns="44450" rIns="90488" bIns="44450" anchor="b"/>
          <a:lstStyle/>
          <a:p>
            <a:pPr algn="ctr"/>
            <a:r>
              <a:rPr lang="en-US" sz="1000">
                <a:latin typeface="Arial" pitchFamily="34" charset="0"/>
              </a:rPr>
              <a:t>Copyright © Allyn &amp; Bacon 2006</a:t>
            </a:r>
          </a:p>
        </p:txBody>
      </p:sp>
      <p:sp>
        <p:nvSpPr>
          <p:cNvPr id="3075" name="Rectangle 4"/>
          <p:cNvSpPr>
            <a:spLocks noChangeArrowheads="1"/>
          </p:cNvSpPr>
          <p:nvPr/>
        </p:nvSpPr>
        <p:spPr bwMode="auto">
          <a:xfrm>
            <a:off x="484188" y="1549400"/>
            <a:ext cx="8158162" cy="1689100"/>
          </a:xfrm>
          <a:prstGeom prst="rect">
            <a:avLst/>
          </a:prstGeom>
          <a:solidFill>
            <a:schemeClr val="accent2"/>
          </a:solidFill>
          <a:ln w="12700">
            <a:noFill/>
            <a:miter lim="800000"/>
            <a:headEnd/>
            <a:tailEnd/>
          </a:ln>
        </p:spPr>
        <p:txBody>
          <a:bodyPr wrap="none" anchor="ctr"/>
          <a:lstStyle/>
          <a:p>
            <a:endParaRPr lang="en-US"/>
          </a:p>
        </p:txBody>
      </p:sp>
      <p:sp>
        <p:nvSpPr>
          <p:cNvPr id="7" name="Title 6"/>
          <p:cNvSpPr>
            <a:spLocks noGrp="1"/>
          </p:cNvSpPr>
          <p:nvPr>
            <p:ph type="ctrTitle"/>
          </p:nvPr>
        </p:nvSpPr>
        <p:spPr>
          <a:xfrm>
            <a:off x="609600" y="1828800"/>
            <a:ext cx="7772400" cy="1143000"/>
          </a:xfrm>
        </p:spPr>
        <p:txBody>
          <a:bodyPr>
            <a:noAutofit/>
          </a:bodyPr>
          <a:lstStyle/>
          <a:p>
            <a:pPr eaLnBrk="1" fontAlgn="auto" hangingPunct="1">
              <a:spcAft>
                <a:spcPts val="0"/>
              </a:spcAft>
              <a:defRPr/>
            </a:pPr>
            <a:r>
              <a:rPr lang="en-US" sz="4000" dirty="0" smtClean="0">
                <a:solidFill>
                  <a:schemeClr val="bg1"/>
                </a:solidFill>
              </a:rPr>
              <a:t>Learners who are Intellectually Disabled</a:t>
            </a:r>
            <a:endParaRPr lang="en-US" sz="4000" dirty="0"/>
          </a:p>
        </p:txBody>
      </p:sp>
      <p:sp>
        <p:nvSpPr>
          <p:cNvPr id="3077" name="Rectangle 10"/>
          <p:cNvSpPr>
            <a:spLocks noGrp="1" noChangeArrowheads="1"/>
          </p:cNvSpPr>
          <p:nvPr>
            <p:ph type="subTitle" idx="1"/>
          </p:nvPr>
        </p:nvSpPr>
        <p:spPr>
          <a:xfrm>
            <a:off x="1600200" y="3746500"/>
            <a:ext cx="6172200" cy="749300"/>
          </a:xfrm>
          <a:noFill/>
        </p:spPr>
        <p:txBody>
          <a:bodyPr lIns="90488" tIns="44450" rIns="90488" bIns="44450"/>
          <a:lstStyle/>
          <a:p>
            <a:pPr eaLnBrk="1" hangingPunct="1"/>
            <a:r>
              <a:rPr lang="en-US" smtClean="0"/>
              <a:t>Chapter 5</a:t>
            </a:r>
          </a:p>
        </p:txBody>
      </p:sp>
    </p:spTree>
  </p:cSld>
  <p:clrMapOvr>
    <a:masterClrMapping/>
  </p:clrMapOvr>
  <p:transition spd="slow">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4" name="Rectangle 4"/>
          <p:cNvSpPr>
            <a:spLocks noGrp="1" noChangeArrowheads="1"/>
          </p:cNvSpPr>
          <p:nvPr>
            <p:ph type="title"/>
          </p:nvPr>
        </p:nvSpPr>
        <p:spPr>
          <a:xfrm>
            <a:off x="685800" y="533400"/>
            <a:ext cx="7772400" cy="838200"/>
          </a:xfrm>
        </p:spPr>
        <p:txBody>
          <a:bodyPr lIns="90488" tIns="44450" rIns="90488" bIns="44450" anchor="b"/>
          <a:lstStyle/>
          <a:p>
            <a:pPr eaLnBrk="1" fontAlgn="auto" hangingPunct="1">
              <a:spcAft>
                <a:spcPts val="0"/>
              </a:spcAft>
              <a:defRPr/>
            </a:pPr>
            <a:r>
              <a:rPr lang="en-US" sz="3200" dirty="0" smtClean="0"/>
              <a:t>Causes</a:t>
            </a:r>
            <a:endParaRPr lang="en-US" dirty="0" smtClean="0"/>
          </a:p>
        </p:txBody>
      </p:sp>
      <p:pic>
        <p:nvPicPr>
          <p:cNvPr id="9219" name="Picture 5" descr="http://t3.gstatic.com/images?q=tbn:ANd9GcQ0V5YONPAnpsfLU3K6szKdnODUR9GTbEk8yGH34GX2aC1bkRZQGw"/>
          <p:cNvPicPr>
            <a:picLocks noChangeAspect="1" noChangeArrowheads="1"/>
          </p:cNvPicPr>
          <p:nvPr/>
        </p:nvPicPr>
        <p:blipFill>
          <a:blip r:embed="rId3"/>
          <a:srcRect/>
          <a:stretch>
            <a:fillRect/>
          </a:stretch>
        </p:blipFill>
        <p:spPr bwMode="auto">
          <a:xfrm>
            <a:off x="1295400" y="1143000"/>
            <a:ext cx="1676400" cy="2276475"/>
          </a:xfrm>
          <a:prstGeom prst="rect">
            <a:avLst/>
          </a:prstGeom>
          <a:noFill/>
          <a:ln w="9525">
            <a:noFill/>
            <a:miter lim="800000"/>
            <a:headEnd/>
            <a:tailEnd/>
          </a:ln>
        </p:spPr>
      </p:pic>
      <p:sp>
        <p:nvSpPr>
          <p:cNvPr id="7" name="Rectangle 6"/>
          <p:cNvSpPr/>
          <p:nvPr/>
        </p:nvSpPr>
        <p:spPr>
          <a:xfrm>
            <a:off x="228600" y="3657600"/>
            <a:ext cx="4054475" cy="584200"/>
          </a:xfrm>
          <a:prstGeom prst="rect">
            <a:avLst/>
          </a:prstGeom>
        </p:spPr>
        <p:txBody>
          <a:bodyPr>
            <a:spAutoFit/>
          </a:bodyPr>
          <a:lstStyle/>
          <a:p>
            <a:pPr marL="342900" indent="-342900">
              <a:spcBef>
                <a:spcPct val="20000"/>
              </a:spcBef>
              <a:buFontTx/>
              <a:buChar char="•"/>
              <a:defRPr/>
            </a:pPr>
            <a:r>
              <a:rPr lang="en-US" sz="3200" b="1" u="sng" kern="0" dirty="0">
                <a:solidFill>
                  <a:srgbClr val="000000"/>
                </a:solidFill>
                <a:latin typeface="Arial"/>
                <a:ea typeface="Osaka"/>
              </a:rPr>
              <a:t>Pre</a:t>
            </a:r>
            <a:r>
              <a:rPr lang="en-US" sz="3200" b="1" kern="0" dirty="0">
                <a:solidFill>
                  <a:srgbClr val="000000"/>
                </a:solidFill>
                <a:latin typeface="Arial"/>
                <a:ea typeface="Osaka"/>
              </a:rPr>
              <a:t>natal causes</a:t>
            </a:r>
          </a:p>
        </p:txBody>
      </p:sp>
      <p:sp>
        <p:nvSpPr>
          <p:cNvPr id="8" name="Rectangle 7"/>
          <p:cNvSpPr/>
          <p:nvPr/>
        </p:nvSpPr>
        <p:spPr>
          <a:xfrm>
            <a:off x="4572000" y="3657600"/>
            <a:ext cx="3865563" cy="584200"/>
          </a:xfrm>
          <a:prstGeom prst="rect">
            <a:avLst/>
          </a:prstGeom>
        </p:spPr>
        <p:txBody>
          <a:bodyPr>
            <a:spAutoFit/>
          </a:bodyPr>
          <a:lstStyle/>
          <a:p>
            <a:pPr marL="342900" indent="-342900">
              <a:spcBef>
                <a:spcPct val="20000"/>
              </a:spcBef>
              <a:buFontTx/>
              <a:buChar char="•"/>
              <a:defRPr/>
            </a:pPr>
            <a:r>
              <a:rPr lang="en-US" sz="3200" b="1" u="sng" kern="0" dirty="0" err="1">
                <a:solidFill>
                  <a:srgbClr val="000000"/>
                </a:solidFill>
                <a:latin typeface="Arial"/>
                <a:ea typeface="Osaka"/>
              </a:rPr>
              <a:t>Peri</a:t>
            </a:r>
            <a:r>
              <a:rPr lang="en-US" sz="3200" b="1" kern="0" dirty="0" err="1">
                <a:solidFill>
                  <a:srgbClr val="000000"/>
                </a:solidFill>
                <a:latin typeface="Arial"/>
                <a:ea typeface="Osaka"/>
              </a:rPr>
              <a:t>natal</a:t>
            </a:r>
            <a:r>
              <a:rPr lang="en-US" sz="3200" b="1" kern="0" dirty="0">
                <a:solidFill>
                  <a:srgbClr val="000000"/>
                </a:solidFill>
                <a:latin typeface="Arial"/>
                <a:ea typeface="Osaka"/>
              </a:rPr>
              <a:t> causes</a:t>
            </a:r>
            <a:endParaRPr lang="en-US" sz="3200" kern="0" dirty="0">
              <a:solidFill>
                <a:srgbClr val="000000"/>
              </a:solidFill>
              <a:latin typeface="Arial"/>
              <a:ea typeface="Osaka"/>
            </a:endParaRPr>
          </a:p>
        </p:txBody>
      </p:sp>
      <p:sp>
        <p:nvSpPr>
          <p:cNvPr id="9" name="Rectangle 8"/>
          <p:cNvSpPr/>
          <p:nvPr/>
        </p:nvSpPr>
        <p:spPr>
          <a:xfrm>
            <a:off x="2438400" y="6019800"/>
            <a:ext cx="3962400" cy="584200"/>
          </a:xfrm>
          <a:prstGeom prst="rect">
            <a:avLst/>
          </a:prstGeom>
        </p:spPr>
        <p:txBody>
          <a:bodyPr>
            <a:spAutoFit/>
          </a:bodyPr>
          <a:lstStyle/>
          <a:p>
            <a:pPr marL="342900" indent="-342900">
              <a:spcBef>
                <a:spcPct val="20000"/>
              </a:spcBef>
              <a:buFontTx/>
              <a:buChar char="•"/>
              <a:defRPr/>
            </a:pPr>
            <a:r>
              <a:rPr lang="en-US" sz="3200" b="1" u="sng" kern="0" dirty="0">
                <a:solidFill>
                  <a:srgbClr val="000000"/>
                </a:solidFill>
                <a:latin typeface="Arial"/>
                <a:ea typeface="Osaka"/>
              </a:rPr>
              <a:t>Post</a:t>
            </a:r>
            <a:r>
              <a:rPr lang="en-US" sz="3200" b="1" kern="0" dirty="0">
                <a:solidFill>
                  <a:srgbClr val="000000"/>
                </a:solidFill>
                <a:latin typeface="Arial"/>
                <a:ea typeface="Osaka"/>
              </a:rPr>
              <a:t>natal causes</a:t>
            </a:r>
            <a:endParaRPr lang="en-US" sz="3200" kern="0" dirty="0">
              <a:solidFill>
                <a:srgbClr val="000000"/>
              </a:solidFill>
              <a:latin typeface="Arial"/>
              <a:ea typeface="Osaka"/>
            </a:endParaRPr>
          </a:p>
        </p:txBody>
      </p:sp>
      <p:sp>
        <p:nvSpPr>
          <p:cNvPr id="9223" name="AutoShape 7" descr="data:image/jpg;base64,/9j/4AAQSkZJRgABAQAAAQABAAD/2wBDAAkGBwgHBgkIBwgKCgkLDRYPDQwMDRsUFRAWIB0iIiAdHx8kKDQsJCYxJx8fLT0tMTU3Ojo6Iys/RD84QzQ5Ojf/2wBDAQoKCg0MDRoPDxo3JR8lNzc3Nzc3Nzc3Nzc3Nzc3Nzc3Nzc3Nzc3Nzc3Nzc3Nzc3Nzc3Nzc3Nzc3Nzc3Nzc3Nzf/wAARCAChAHkDASIAAhEBAxEB/8QAHAAAAgEFAQAAAAAAAAAAAAAABQYEAAIDBwgB/8QAThAAAgEDAwICBgQJCQUGBwAAAQIDBAURABIhBjETQRQiMlFhcQcVgZEWJEJSYnKCkqEjJTM1U7GywdFVdHWi4Rc0NnOU8EVWk5Wz0vH/xAAUAQEAAAAAAAAAAAAAAAAAAAAA/8QAFBEBAAAAAAAAAAAAAAAAAAAAAP/aAAwDAQACEQMRAD8AmVf0gdSTdR3O1RLTQ7Wq4Vp/R38WmSOMlJy/Ygn7P4ar6LkuzdUWta64yT08dgWqVGeQ8yyHOcsQWyTyfIDAGNOnTVka5dPWyuqbzeTPU0cUshFcwBZlBPHzJ40S/BhP9sXr/wBe+g1DdOo+phdnk+tA1Zb7rctiSRsERI4AyqVBAIIB2+48nOdM9p+kC8V3WVutdQaKjgnip2MM0LZnEkQcsjA99xIAxjAOTnTv+DEeSfre9c9/x99V+C8ef64vWf8Af30CX1j1h1JQdWS2y0zUKU6zUcI8emLkGfcCcgjgYzjQM/SrfNlkYLTrNIsZqo3gCpMGmZMoS2ewHYEA51s9umogCzXm9ADufrB+NDZ4LDTvsn6vq437bXvIB+4nQa+vPVHVE8FsvHiRTSJcKxKSmp1KAiJH5k59bkA4+HvOtk0PVUCWG0VVRKKuSrpRNJJHtjzgDdhSfay2Ag54Pu1DX8HCeOs6nvx/PQ/11Mp7Xa6og03UtwmPkY7ru/u0FDrGJgGWglZQPXeOaNlHtE4IPrDCMcj5e/DSD79AR0xGBj63vQH+/trBWdMzCH8TvF2MmR/SV74xnntoGGpkMdPK6LuZULBfeQO2hVJ1BBUcGN1bYzlgysm0KGY7gT2yoI75YfPS+vTPUex994mDcbMV82O4zn7M/bjQuupa+3SslTeqn0kMAFiqah8AglgSB8UOfvHI0DT+FcUYT0ijmV22jw1Izu7MBnHZvV/j21mkvzrSwzimPMrLMp7oF9ph8MZOTjOOO40n7akxMD1DU+OCp2+l1GVBU9xgkc7fsPy1nihlmmMcHUdVIRE7MDWzAblJLc+QClP4/DQM8fU8MkayCnlRG3KNxU8jbnse2Wx8fgNTfraP+zf7v+ukqGnnaopoT1BVsDJtkC1c4buBxxhfMc+YOtTfhp1V/wDMNw/+r/00Gw+m+tep+n+nbbNfulHNijpYlWtopQ7pHtGHZMnyx3x/lralquVJdrfBX26ZZ6WdQ0ci+Y/yPwPI0n/RzbHrbFabvcar0gegxxUlKr5hp49gUkj8qRudxPbO0eeYP0OIlMeqKKjJNtpbvIlIM5CjzAP2LoNhVtZT0FM9TVyrFDGMs7HgeX35wAPMnQlZLxdvWh/mmjPstLGHqX+O0+rH8iGPvC9tY7dEb3XPdan16anmeOghPsjaSrTEebEhgvuXtyx1J+tqg31bWltmVdjSNUySIqbBgZUAknJI4O3z93IBL7DZbC9LLeaSpuYmDqs1VL458UDcF2Mdq5Ac5ACrtOcDnRagutnjpoWp/R4y5iR1p1BETOSqhiowBuBXPv0CuV/tFTXSLeraT6k8MTRyNLIqxyYkyigeH/R7wQSSEPIIxqyjq+nZJJ622UVTVJSKJzJHUt4Uu31hJJvcDeCZDl8n1CeTt0Bqo6ttP4wkbGo8BJTKAQAGjOGj9YjLAZbA7AAnAK5t9L6WuE6QyU9G7yH1PHo8BxzhlLLgqcHDDg4OCdBKymsnocNbdul6vxJslAh3t/KyAgM24AOXfAGSQCcHBOraau6ScRipt9P6OYErN0knpCw+pKQpGTtCoHIUcDfwB30DBQWe01lFFW2lai3rOgdDSytDjPbKA7SfmDrL6dW2Y/zw61FD29PRNrRf+ao4A/TXgeYUc6FWO+2alMNss8TGomkHhUomDDw1JiLqxJGwCLnHc47luW/aGUhgCDxg6D0MG7axvTQuzM8UbFhhiUByNCrEDQ1dbZwP5Gl2S036ML7sL+yyOB+iFGvZLpV+PVCMUUVPTzCEvUzlCzbVY44x+Vj7NAUFLACT4MfP6A14KSADAhiHOeEHf36gJcap/YW2ufcteef+TWX0m545t8R/Vqv9VGglClgjX+ThiX9VAP8A32GuSNdVtWXAA7rTKf1J4z/eRrlLe39mfvH+ug2905c+qq/pO3WPpLpyW0xNTqsl1rG2ouVy0ka9yWOSCM9+3nrY/SHTlJ0tYYLZRMziPLSSsPWlc8sx+f8AAADXnRJA6NsX/D4P8A0c0APo5tlhhpmwJKN5KaRQezRuVz9oAP2jSrd77bILtJWrZoGq0kkiFRVROcSpURxAo+DkAMXIUZ48jzporo5rPcpLnTwvNR1OPToogWdGUYEyqOW4AVgOSApHYgz6c226Usc0HolXTsxZXUK67s8n599AtUdXRVF5S03Gz293qj6Q1TGqus8wBKuFwSMopOWbIzjngkUeqrahqYHsUUEszRpUJFEJ1lpw6JtYoMZAlYAcjgD8oZbOojc6aIVFkhozMQsWZIGkc7nAHskYUZJOTxjS2LtfRTRpDRvDK8kgSVqEs8shG9EZdqhBkEMwyvbDnBOgyVHWFtudGYrhbCJ2KGmilJZJd+Y9wZRgDLMmfeeOdQJeprN6TTU1NY6SKSrhHNSmyJWCRuMMAcgLJtwBktgY9YHRKkv/AFDUIVa2hJ5pCIfFgYYjfcY5OCc7NjblOCRtxgnBbKeSGrjaGWnkxtGRNBtDg+fPHl2PI8wNAp1Ny6eemTwrTRTCqpUnSOUCLxmaVtqorLlm3PI2QM5I/OGjPSV1uN1p3nraeNIGSN4ZEjZAxIO5QGJLBePX4DZ4HGi1ZU0NDGs1bLT08cfsvKyoF8uCe2gddd2rmhpKTxqCkqG8P06WNo92fyIgRwx7Bmx+iGOgmWb8bu1zuSn+ScpSwnHtLEX3N++7j9n46EVyI18pQyqw+uGPIzz4C6ZqP0OkSKhpWiQRIESFWGVUcYx30uVgze6Y5H9cH/8AAugn1tzsEVY9LWRReKhw26m3DOAcdueCPv17TL09cBJHS0tG8gQttNMEOO2RlR5/3jQuGWOHrG9yyRCQJTL6pxzyvv8AnqRQJjqqoJgWDfRs3hqMYyU7488Yz/00Em30Nop7RQNULDE0lPGAXl2bzsHxGTrl/bH7h9+uia5N46UQs6iSJIn2MVJUhCRkc91H3a528NPe/wC+dBuDoCD6S8WWoqpoDYUhjKwK0Ss8Oz1R7Ofd3OdbTtVdJWrOJoDBLBMYnTeG5wCCD8mGkXp5qD8D6dDTj0tKCJqeWONnYEQI27cPZw2e+Ox92nSyMHnuTqAA9UrcfGCI/wCegKkZ0Jq7BQz1L1UPi0dW/tVFJIY2b9YDh/2gdFScaWupp5lqqOopGZ1pt8zqkwQHbJErBiSF9hpB62gli33yBj4F7imXOQKyiVj+9Gyf3a9I6iTt9Uy/HEsf/wC2vYupbbuWOslagmYZEdavhbv1WPqt+yx0XR1dQyEMp7EHIOgDA9SMceHaU/S3yt/DA/v1TW68VHNTevAI5VaGmVBn9Iybyw+Axo1ke/WOeVYonkb2UUsce4aBX6f6eqrVeJ3qaS2VNPKxljrEQrPG57g7txKnuMNxyO2AI/Wlphr6hYZXmgWoGJJLfB+MMuVXDNyMEkDkYHfPGjfTd2mvNtkqJqdIpklZNkb5B4BHJHuYfbnQCx1dZXRC6VVNXzz1i7YzSzbIUUchNpZcFSSCcncc8/kqEWls9JSRbK+10RpIqgRyuYwrwg4IL4yMEMDvB4/RySs2roRaOo7TTQz1EtNVVDTIk0hkaJ1CqfWOWKlSOCTgqOeeJdXSXKrt9y+shRUdPUqWneR9xVAoGMZCjtncWPy0n9PVAF5s71NwkZUkFNSJUI6u8ZO7cxcAMSFjC4JO1Qx5YgAx1U09o6srq2a2y1NPMigFCFxgIQw34U8g/lZBXtyDqTZblFdeop6qKJ4waRl2M8bEYKcnYzAfDJ8j7tN2dWSLiN/kdAlXKWKmi6VqKiRYoYliZ5HOFQbUGSewGSO/v1zt4sP9qv7411TQW+lrbHbTURkslLHsdXZGXKrnDKQfIfdrlfw09x/eb/XQdB2SsSm6KtipbXjmntUcQmOwbx4ec4UliMsT2zzpm6fKlrkUbKCqChvftijX+8EfZpV6T6cqqzpiztV1peJqKIrGzMwA2DHqk4GPhqbU0j2m33ujpa9aSCOlhlkn24MCYYSOo5y+xOCfyhn35CN1j9J1osk89roHauvCo4EcWDHE4BPrsTjjzAyeNajsUvVd+oo7ms1NPQ0G1fCLrI0WSS0vhAOdxO5i7IT7RHwR77JvucxWj9Dj4MdOe6IRldx7k4IJJ7k62h9B9Wq0Vzpa+okNrlRnkRHZTFImG7gg4dd3Y8lDoNo9I0V/g/rhYaqmqYwWma5yTntkYjaNQAc84OjL9M2csXioUpnPdqRmpyftjI0C6SpaOqu73CgpJaelpqcQRB5/EwzYYqDubCqvh4UYCktxns66AI3TsefUud4RPzRXOf4tk/x0Kksf4ygr5pqinLANFPUTuGBOMlTIR3P2+4DOnDWJ0jGXcLxySR7tAv8AT5o7PRXpmCU9FS1szkKuFjQKpOAPIc9tRaW0Vk1xkuVPUGzx1Z3LSFVkZ3xkyMD6qsQOVGe2Sc50LmIS7VcdTcBT2u5XCWGqV3wG2xqyhWJ9TeMq3vHbB50Vsdshj6prRTwzw0VuiSOCFpi8QkkGWaNcnYAm0YGPaPA8wwVfTtyr63bcbhLW0oQqY5kC4cFjlQoCAFdo3EMynOMHkMVTFRU9AaetiikppDtMciLsxwFXB4x7IH2alVtItZAYmmniUnJaGQo33jn/APmhtTT2y0UMiVzzVEE3qGKpd6kyHk7QrbieM8DyGT2J0AIVlLa70JLRHUJbaZf5ySJy0UIYeq2wngg4J24IUMSMFTpz3rJTl0YMrLkEHII1replkt11pqy0UtPRqJjTU9C9O8E9UGUZYoB66IzE7cDJQkOM8vtot8dqtMVFE5dY1b1iAOSSTgDhRknAHAGAO2g8sX9RW/8A3WL/AADXKWurbD/UFu7/APdYu/6g1yloGmD6VI6Oz0dDBb66penp0iLVNxdI8qoBxHHtyOPMnTT9GFdP11B1BT1NJQUsTCkjkipYjGrReI5kBPJYlQRknz1m6K+hmwVdkoLldamsqZKqBJvDRhGi7lDY4yTjPfOm6ydEJ0hU1EnSPqCpCePHWy74225wAQNyn1jzyO3B0Gs+oujDU3OzSXGGVDW+NUzRxofEmc1K7kUd9wicYH6PuB0d+jjoTqHp4V8VbRQSU9fTxSFTUeG0bo5IXIVhuHB/NPv76dovwhp7xLcrpa4qjEfgwign8QRR5yxw4Q7mO3JGeFHB0S6cvbXWWtjmAjlhnZFhKlZEQYALKcHnBIJA4I92ghWC03u0006U8duiEsxl8OSaWUgYCqCx89qrk8851Jk6knpKqKhr7TUpVybirROhgkA/NkYrz+iQD8McnBQ1Tw19fbKaqaampmUxsrbjGHyTET3yuMgdwrKPnjlvsbxyrvnmiQNveOF3CMp7blBAPc988eWgM099pXqEpatJqGpkOI4qpQviH9FgSrH4Ak/DUyomHiRwkArLlW55Xjvj3eX2jSBdetumhUNRXi4xBmj3SQ1MD4HYhWUr3OcjjQGXraioDFcbI9bVpHkIldGYotvIwJnZTt54DeJjjAGgZbbXU9RV16pA8rW26B6unRDIRFNT7AQAPWAzyMZwp4983puup7bd6m3Cialpq+oMtGTlTjwwNpjPKjEbFcZAGAdpwNamu3XVdbbrdDQ131ebjLBUmGjphLKuYUwviNgYwR2B8+2dYIbD1n1dMlQLNWTqSWSqvU5Kpu7lVbauO3AU9tB0nuHnpb6rslNdYzVPVBWiiA2SktCUEis25RgkELgjODxnsNLn0a2SQ2cU93r66asjxNvhrZUj8Ny2wKAw49VvId+2NMFysVphaNfRROw9b8ZkabH75I0CpRrFW32koJ7iK6V6lV3wTMGMcZmlLF14RsunqqednHweGslVGreg3u4Q57LMUnX/AJ1Lf82oPT9IlbdnrlULTW8PS0yjgFzt8VseQG1UHyb3jTToAdFT3u20cNNuoK1IY1jVvXgYgDAz7Yzx8Ps1y1vk/sx++P8ATXYDeydchaB36Z+li5Wmkt9BVGMRUsKoI6qAqHQKAP5RORwBjKH4k99bLtX0oWWqheetjnpYVVT4sY9Ijyc5y0WduOPbCnntxobabTbrv0lZ4rnRQ1UfoMOPFTJHqD2T3Hn2Olm5/RTRCT0np25VNuqRyqsxZR8mGGH3nQbNuvV1ItIk1mno61GBLVC1UZiiH6R3Dn4ZHY5I1rLqT6QqC4yCneSK41sWfAFvoGYhvJfFMnK5xuUKykZHPBC7L0z1LT1EkV7slNdcxt4FQkHiM8uPUDOm1jk8evopaPot63ucQSuq6eyUb8mGIgE/NI+D+0dB7eesYoqI01FZKW0g7mH1nWNJ4ZY5O2mXO3knAIx8NLFL1TcfGjgpbnebrMFEccMKiKNQGDequGJ9YDkBTxrbVj+hLpi37XuL1NykHcSv4cf7q4P3k62Ba7TbLRCIbXQ01JHj2YIgmfnjvoNAWfoLra7P41PaqKxxyHc00yBZCSck87nHyG0fLTja/oQoWlWp6lvNZcp+Cyodin4FiSx+8a2LVdQW2nZ0imNTKvtR0qmQg+4kcL+0RobNe7rWYFFDT0aFsZmPjS4+CKQuf2mPbIGgi/R7Z7dDbRWpRU4qyVTxzGDJtVEUDd3wANFrp1VZ7blZaoSy79nhU48Vt3cKccKT+kR20pWa2mos0TSNNUggsIXdhCCqr3QAhgSPMEjOe3Gkq69KXJJ47rfrkQIahPRqePCxo+7KoiJuAHfnIwO+NBtDoRvBhhpztLSW6mmOCCY8KU2H3eyD8y2i12G2cspXhdxzjg+WtDdEXfqKz1jSdNW1IqKrRN7XFiFmYdnXnce7ABM5B7Z08T2n6ROolMdZPT0FPIm0vAhRmGCO7ksvf80H4DQbC6RjWPpm1hVwWpI5G95ZlDMT8SSSfidGNR6CF6eip4JGDvFEqMyrtDEAAkDy+WpGg8b2TrkLXXreydchaDdPS1FGnT1taFpaSQ0kRaSmIwTsHLxsNrHnvgE/naMiprabJqKdauIdpqMEMB+lExyPsLfAHWTp20SN0lZamkbJNBCTHnByUGcH/XVyB46gRyAxSjBILbdoPv8AcMeY+7voKpqylrJoPRpVcpVRb1HDId44ZTyp+BA0fquo7ZTO8KzmpnjGXhpVMrL+tt4X7SNJXUtPTVddQJPGrRrIArzIGZRvjBwV5x6x4U7fcNGpKeOJUhp4hAicquzw+/y9X7R3+J0EibqC5VBxTUkVJHnG6d/Fkx8EU7c+71j8QO2h09PJXq63GpnrQWICO+I8e4xrhTx7wft1niTbIm5G2Z2kLxnzIwBkceQBPvx21MjoZWZljp1ljZcK+4hQMZGDgcfADHkToIlPiCKEupWlBGQgAUAdxk4H2nB93fWMVq+kCKCnqJpQ3rRQRlmQd8N+Z8mIJ8yNGqSw5Ky1cjFxyAp7HyOfeP8A3nUai6YrKOBKaK/1qQIMBUjjDH3knHJJ5JxknQBLDJWxWNXe3MKdS2JZHSNgTjI5YHgg+a8+/RijoKW/2qmraJpIWWoE0fpMKsN0ZZRlOARkkggjyOdS4+lbc0gkrjU3CQHINbO0oH7Ps/w0cRQihVACjgAeQ0A6y2WltMLCFUaeR2klnESqzsxJPYdsngeQA0SAwMa91WgrVHVah3ajavttVSLI0RniaMSKxBUkYzwQfuOgjUd9pK2omgh3ERyeEJceo7YzgHzPft7vs1yvtPx1v/pGxVyV6fWFvWlorfCI6ZS2WeUsGdz78n4kcDHv1z/933aDqPokZ6NsX/D4P8A0Uno6eoZWmhR2X2WI5X5Hy0L6I/8ABti/4fB/gGjZ0EeOhpYlKx08Shm3EBBye+sZtdEePAUD3AkY+PwPx7447aCWjquO417QSLT06+I8KRGfxJzIpbhkVcJwjnG4njtq5esKSetio6KlqpnlVHSRgsUbI24hlLEFgQjkYBJCnQFxaaISFxEMFdpT8n7v8u2puANKz9c2xPSWEc7wwxtIswaMLIA6pxl8qCXGC20EZIONTGvdTFTwGW3g1lW5FLSw1CuXULkuzYCqAO+CRyMZJA0B7VaVK3ru2UMDtPBVeNHIY5YQqgqyrkgEsA3IZRtJLMjAA4OCZ6ktno1VUpK8kFMsbM8aF9+/2duOSTkDQGNVoM9+ipbf6ddqeWghaTaokIdtuMgtsyB2PGT5e/UKTrizxziEu7MWIBUoQRwUYHd6wfI24yeecaBm1WlyDrGhlNVvpqqAU0E05E2xWcRHa4Vd27ggjkAam13UNFRQ1kkniN6I8UbqoAJaTbsAJIHO4ckgDz0BbVaX7P1RT3GtWiemnp6lvFwr7WGY22sMg54PnjaTkAnGmAc6C0jCnGuQ9det7J1yFoOo+iCPwNsXP/w+D/ANGjjGkuKzQUdLLT0tXeUjo4tsUK3JxwuAq9uB7u/bVlPBTylVNd1AGc+oouDEkZAU84xnOdAwVNgpJoEjjeemaOokqElgkw6PJu3kE5772+/jsNYJOlLYVXwfSad0EaxyU87I0aohQKpznGGbOc989+dC1t4lp6eSnrL7I0rldhuTqVwM57dvnjVhp6UruS4dQMozlvrBh+d8fPadBOl6GsbLiGGambxEkMlNO0bnYFCKSDkgbFIBzgjOi9ZaaWrFKZWnElN/RzRzukgHGQWByQcDIPfA0A+rYXpHnhuV7dgyKIzcXyQxAB4B95+7VgooMsj1vUKyIQHX09vVOM98/ZoCLdH2cIno8ElNMhB9Ip5SkrHdnJbuTktyefWb846jy9EW94aqBKuvigqmQvEJVZPV2dwyndnZzuznc3vOoopKbcga4dQKGZV5uDZBP2+7GrUp6RgjG4dQBXAx+Ptkdx2z/dnzPloD1TYKSqtEVsqJKiSCM8HfhjwQOQOwzxjGMDUeo6TtMyVCJFJAlTIZJlhfaJMqFYfAMAMgYzjPfQ6Sgpo6ZJjceoCG3cC4N6u045595GrPRaPcV+s+oAQwUA17dySB58dj9nOgJS9G2SeWWSeleSSTflzMwZQ7OzgEEEAmV8+8HGsdT0XaJ0dUNXBvdHbwql8EpjB2sSpPqjJIJ+OoApqX1Qbh1CNy5B9PbHfHfPvzye3c99XGihTwTJX34LLEj5W4ucFs8Y+GPmcjjQGKPpu3UVea+mWSOqaQvJKGw0uRgq5/KHGec4PII0aB40oS2+mhjjd7j1ADIhdV+sGyRz8fh/EavobZSVsrRx3W+qQFPr3BxnIzgc6BrY+qdcha6h/BiP8A2ve//uD6Af8AZH0p/ZV3/rZP9dA9L7bfZr3yGq1Wgt/J+zXi/wBG3yOq1Wg8H9O/6i/56vHdtVqtBR7n5jXi9j8zqtVoPT7B+R1gT+sJv/LT+9tVqtBIPtD5H/LVN3Hz1Wq0Frex9mvf+mq1Wgv1Wq1Wg//Z"/>
          <p:cNvSpPr>
            <a:spLocks noChangeAspect="1" noChangeArrowheads="1"/>
          </p:cNvSpPr>
          <p:nvPr/>
        </p:nvSpPr>
        <p:spPr bwMode="auto">
          <a:xfrm>
            <a:off x="88900" y="-731838"/>
            <a:ext cx="1152525" cy="1533526"/>
          </a:xfrm>
          <a:prstGeom prst="rect">
            <a:avLst/>
          </a:prstGeom>
          <a:noFill/>
          <a:ln w="9525">
            <a:noFill/>
            <a:miter lim="800000"/>
            <a:headEnd/>
            <a:tailEnd/>
          </a:ln>
        </p:spPr>
        <p:txBody>
          <a:bodyPr/>
          <a:lstStyle/>
          <a:p>
            <a:endParaRPr lang="en-US"/>
          </a:p>
        </p:txBody>
      </p:sp>
      <p:sp>
        <p:nvSpPr>
          <p:cNvPr id="9224" name="AutoShape 9" descr="data:image/jpg;base64,/9j/4AAQSkZJRgABAQAAAQABAAD/2wBDAAkGBwgHBgkIBwgKCgkLDRYPDQwMDRsUFRAWIB0iIiAdHx8kKDQsJCYxJx8fLT0tMTU3Ojo6Iys/RD84QzQ5Ojf/2wBDAQoKCg0MDRoPDxo3JR8lNzc3Nzc3Nzc3Nzc3Nzc3Nzc3Nzc3Nzc3Nzc3Nzc3Nzc3Nzc3Nzc3Nzc3Nzc3Nzc3Nzf/wAARCAChAHkDASIAAhEBAxEB/8QAHAAAAgEFAQAAAAAAAAAAAAAABQYEAAIDBwgB/8QAThAAAgEDAwICBgQJCQUGBwAAAQIDBAURABIhBjETQRQiMlFhcQcVgZEWJEJSYnKCkqEjJTM1U7GywdFVdHWi4Rc0NnOU8EVWk5Wz0vH/xAAUAQEAAAAAAAAAAAAAAAAAAAAA/8QAFBEBAAAAAAAAAAAAAAAAAAAAAP/aAAwDAQACEQMRAD8AmVf0gdSTdR3O1RLTQ7Wq4Vp/R38WmSOMlJy/Ygn7P4ar6LkuzdUWta64yT08dgWqVGeQ8yyHOcsQWyTyfIDAGNOnTVka5dPWyuqbzeTPU0cUshFcwBZlBPHzJ40S/BhP9sXr/wBe+g1DdOo+phdnk+tA1Zb7rctiSRsERI4AyqVBAIIB2+48nOdM9p+kC8V3WVutdQaKjgnip2MM0LZnEkQcsjA99xIAxjAOTnTv+DEeSfre9c9/x99V+C8ef64vWf8Af30CX1j1h1JQdWS2y0zUKU6zUcI8emLkGfcCcgjgYzjQM/SrfNlkYLTrNIsZqo3gCpMGmZMoS2ewHYEA51s9umogCzXm9ADufrB+NDZ4LDTvsn6vq437bXvIB+4nQa+vPVHVE8FsvHiRTSJcKxKSmp1KAiJH5k59bkA4+HvOtk0PVUCWG0VVRKKuSrpRNJJHtjzgDdhSfay2Ag54Pu1DX8HCeOs6nvx/PQ/11Mp7Xa6og03UtwmPkY7ru/u0FDrGJgGWglZQPXeOaNlHtE4IPrDCMcj5e/DSD79AR0xGBj63vQH+/trBWdMzCH8TvF2MmR/SV74xnntoGGpkMdPK6LuZULBfeQO2hVJ1BBUcGN1bYzlgysm0KGY7gT2yoI75YfPS+vTPUex994mDcbMV82O4zn7M/bjQuupa+3SslTeqn0kMAFiqah8AglgSB8UOfvHI0DT+FcUYT0ijmV22jw1Izu7MBnHZvV/j21mkvzrSwzimPMrLMp7oF9ph8MZOTjOOO40n7akxMD1DU+OCp2+l1GVBU9xgkc7fsPy1nihlmmMcHUdVIRE7MDWzAblJLc+QClP4/DQM8fU8MkayCnlRG3KNxU8jbnse2Wx8fgNTfraP+zf7v+ukqGnnaopoT1BVsDJtkC1c4buBxxhfMc+YOtTfhp1V/wDMNw/+r/00Gw+m+tep+n+nbbNfulHNijpYlWtopQ7pHtGHZMnyx3x/lralquVJdrfBX26ZZ6WdQ0ci+Y/yPwPI0n/RzbHrbFabvcar0gegxxUlKr5hp49gUkj8qRudxPbO0eeYP0OIlMeqKKjJNtpbvIlIM5CjzAP2LoNhVtZT0FM9TVyrFDGMs7HgeX35wAPMnQlZLxdvWh/mmjPstLGHqX+O0+rH8iGPvC9tY7dEb3XPdan16anmeOghPsjaSrTEebEhgvuXtyx1J+tqg31bWltmVdjSNUySIqbBgZUAknJI4O3z93IBL7DZbC9LLeaSpuYmDqs1VL458UDcF2Mdq5Ac5ACrtOcDnRagutnjpoWp/R4y5iR1p1BETOSqhiowBuBXPv0CuV/tFTXSLeraT6k8MTRyNLIqxyYkyigeH/R7wQSSEPIIxqyjq+nZJJ622UVTVJSKJzJHUt4Uu31hJJvcDeCZDl8n1CeTt0Bqo6ttP4wkbGo8BJTKAQAGjOGj9YjLAZbA7AAnAK5t9L6WuE6QyU9G7yH1PHo8BxzhlLLgqcHDDg4OCdBKymsnocNbdul6vxJslAh3t/KyAgM24AOXfAGSQCcHBOraau6ScRipt9P6OYErN0knpCw+pKQpGTtCoHIUcDfwB30DBQWe01lFFW2lai3rOgdDSytDjPbKA7SfmDrL6dW2Y/zw61FD29PRNrRf+ao4A/TXgeYUc6FWO+2alMNss8TGomkHhUomDDw1JiLqxJGwCLnHc47luW/aGUhgCDxg6D0MG7axvTQuzM8UbFhhiUByNCrEDQ1dbZwP5Gl2S036ML7sL+yyOB+iFGvZLpV+PVCMUUVPTzCEvUzlCzbVY44x+Vj7NAUFLACT4MfP6A14KSADAhiHOeEHf36gJcap/YW2ufcteef+TWX0m545t8R/Vqv9VGglClgjX+ThiX9VAP8A32GuSNdVtWXAA7rTKf1J4z/eRrlLe39mfvH+ug2905c+qq/pO3WPpLpyW0xNTqsl1rG2ouVy0ka9yWOSCM9+3nrY/SHTlJ0tYYLZRMziPLSSsPWlc8sx+f8AAADXnRJA6NsX/D4P8A0c0APo5tlhhpmwJKN5KaRQezRuVz9oAP2jSrd77bILtJWrZoGq0kkiFRVROcSpURxAo+DkAMXIUZ48jzporo5rPcpLnTwvNR1OPToogWdGUYEyqOW4AVgOSApHYgz6c226Usc0HolXTsxZXUK67s8n599AtUdXRVF5S03Gz293qj6Q1TGqus8wBKuFwSMopOWbIzjngkUeqrahqYHsUUEszRpUJFEJ1lpw6JtYoMZAlYAcjgD8oZbOojc6aIVFkhozMQsWZIGkc7nAHskYUZJOTxjS2LtfRTRpDRvDK8kgSVqEs8shG9EZdqhBkEMwyvbDnBOgyVHWFtudGYrhbCJ2KGmilJZJd+Y9wZRgDLMmfeeOdQJeprN6TTU1NY6SKSrhHNSmyJWCRuMMAcgLJtwBktgY9YHRKkv/AFDUIVa2hJ5pCIfFgYYjfcY5OCc7NjblOCRtxgnBbKeSGrjaGWnkxtGRNBtDg+fPHl2PI8wNAp1Ny6eemTwrTRTCqpUnSOUCLxmaVtqorLlm3PI2QM5I/OGjPSV1uN1p3nraeNIGSN4ZEjZAxIO5QGJLBePX4DZ4HGi1ZU0NDGs1bLT08cfsvKyoF8uCe2gddd2rmhpKTxqCkqG8P06WNo92fyIgRwx7Bmx+iGOgmWb8bu1zuSn+ScpSwnHtLEX3N++7j9n46EVyI18pQyqw+uGPIzz4C6ZqP0OkSKhpWiQRIESFWGVUcYx30uVgze6Y5H9cH/8AAugn1tzsEVY9LWRReKhw26m3DOAcdueCPv17TL09cBJHS0tG8gQttNMEOO2RlR5/3jQuGWOHrG9yyRCQJTL6pxzyvv8AnqRQJjqqoJgWDfRs3hqMYyU7488Yz/00Em30Nop7RQNULDE0lPGAXl2bzsHxGTrl/bH7h9+uia5N46UQs6iSJIn2MVJUhCRkc91H3a528NPe/wC+dBuDoCD6S8WWoqpoDYUhjKwK0Ss8Oz1R7Ofd3OdbTtVdJWrOJoDBLBMYnTeG5wCCD8mGkXp5qD8D6dDTj0tKCJqeWONnYEQI27cPZw2e+Ox92nSyMHnuTqAA9UrcfGCI/wCegKkZ0Jq7BQz1L1UPi0dW/tVFJIY2b9YDh/2gdFScaWupp5lqqOopGZ1pt8zqkwQHbJErBiSF9hpB62gli33yBj4F7imXOQKyiVj+9Gyf3a9I6iTt9Uy/HEsf/wC2vYupbbuWOslagmYZEdavhbv1WPqt+yx0XR1dQyEMp7EHIOgDA9SMceHaU/S3yt/DA/v1TW68VHNTevAI5VaGmVBn9Iybyw+Axo1ke/WOeVYonkb2UUsce4aBX6f6eqrVeJ3qaS2VNPKxljrEQrPG57g7txKnuMNxyO2AI/Wlphr6hYZXmgWoGJJLfB+MMuVXDNyMEkDkYHfPGjfTd2mvNtkqJqdIpklZNkb5B4BHJHuYfbnQCx1dZXRC6VVNXzz1i7YzSzbIUUchNpZcFSSCcncc8/kqEWls9JSRbK+10RpIqgRyuYwrwg4IL4yMEMDvB4/RySs2roRaOo7TTQz1EtNVVDTIk0hkaJ1CqfWOWKlSOCTgqOeeJdXSXKrt9y+shRUdPUqWneR9xVAoGMZCjtncWPy0n9PVAF5s71NwkZUkFNSJUI6u8ZO7cxcAMSFjC4JO1Qx5YgAx1U09o6srq2a2y1NPMigFCFxgIQw34U8g/lZBXtyDqTZblFdeop6qKJ4waRl2M8bEYKcnYzAfDJ8j7tN2dWSLiN/kdAlXKWKmi6VqKiRYoYliZ5HOFQbUGSewGSO/v1zt4sP9qv7411TQW+lrbHbTURkslLHsdXZGXKrnDKQfIfdrlfw09x/eb/XQdB2SsSm6KtipbXjmntUcQmOwbx4ec4UliMsT2zzpm6fKlrkUbKCqChvftijX+8EfZpV6T6cqqzpiztV1peJqKIrGzMwA2DHqk4GPhqbU0j2m33ujpa9aSCOlhlkn24MCYYSOo5y+xOCfyhn35CN1j9J1osk89roHauvCo4EcWDHE4BPrsTjjzAyeNajsUvVd+oo7ms1NPQ0G1fCLrI0WSS0vhAOdxO5i7IT7RHwR77JvucxWj9Dj4MdOe6IRldx7k4IJJ7k62h9B9Wq0Vzpa+okNrlRnkRHZTFImG7gg4dd3Y8lDoNo9I0V/g/rhYaqmqYwWma5yTntkYjaNQAc84OjL9M2csXioUpnPdqRmpyftjI0C6SpaOqu73CgpJaelpqcQRB5/EwzYYqDubCqvh4UYCktxns66AI3TsefUud4RPzRXOf4tk/x0Kksf4ygr5pqinLANFPUTuGBOMlTIR3P2+4DOnDWJ0jGXcLxySR7tAv8AT5o7PRXpmCU9FS1szkKuFjQKpOAPIc9tRaW0Vk1xkuVPUGzx1Z3LSFVkZ3xkyMD6qsQOVGe2Sc50LmIS7VcdTcBT2u5XCWGqV3wG2xqyhWJ9TeMq3vHbB50Vsdshj6prRTwzw0VuiSOCFpi8QkkGWaNcnYAm0YGPaPA8wwVfTtyr63bcbhLW0oQqY5kC4cFjlQoCAFdo3EMynOMHkMVTFRU9AaetiikppDtMciLsxwFXB4x7IH2alVtItZAYmmniUnJaGQo33jn/APmhtTT2y0UMiVzzVEE3qGKpd6kyHk7QrbieM8DyGT2J0AIVlLa70JLRHUJbaZf5ySJy0UIYeq2wngg4J24IUMSMFTpz3rJTl0YMrLkEHII1replkt11pqy0UtPRqJjTU9C9O8E9UGUZYoB66IzE7cDJQkOM8vtot8dqtMVFE5dY1b1iAOSSTgDhRknAHAGAO2g8sX9RW/8A3WL/AADXKWurbD/UFu7/APdYu/6g1yloGmD6VI6Oz0dDBb66penp0iLVNxdI8qoBxHHtyOPMnTT9GFdP11B1BT1NJQUsTCkjkipYjGrReI5kBPJYlQRknz1m6K+hmwVdkoLldamsqZKqBJvDRhGi7lDY4yTjPfOm6ydEJ0hU1EnSPqCpCePHWy74225wAQNyn1jzyO3B0Gs+oujDU3OzSXGGVDW+NUzRxofEmc1K7kUd9wicYH6PuB0d+jjoTqHp4V8VbRQSU9fTxSFTUeG0bo5IXIVhuHB/NPv76dovwhp7xLcrpa4qjEfgwign8QRR5yxw4Q7mO3JGeFHB0S6cvbXWWtjmAjlhnZFhKlZEQYALKcHnBIJA4I92ghWC03u0006U8duiEsxl8OSaWUgYCqCx89qrk8851Jk6knpKqKhr7TUpVybirROhgkA/NkYrz+iQD8McnBQ1Tw19fbKaqaampmUxsrbjGHyTET3yuMgdwrKPnjlvsbxyrvnmiQNveOF3CMp7blBAPc988eWgM099pXqEpatJqGpkOI4qpQviH9FgSrH4Ak/DUyomHiRwkArLlW55Xjvj3eX2jSBdetumhUNRXi4xBmj3SQ1MD4HYhWUr3OcjjQGXraioDFcbI9bVpHkIldGYotvIwJnZTt54DeJjjAGgZbbXU9RV16pA8rW26B6unRDIRFNT7AQAPWAzyMZwp4983puup7bd6m3Cialpq+oMtGTlTjwwNpjPKjEbFcZAGAdpwNamu3XVdbbrdDQ131ebjLBUmGjphLKuYUwviNgYwR2B8+2dYIbD1n1dMlQLNWTqSWSqvU5Kpu7lVbauO3AU9tB0nuHnpb6rslNdYzVPVBWiiA2SktCUEis25RgkELgjODxnsNLn0a2SQ2cU93r66asjxNvhrZUj8Ny2wKAw49VvId+2NMFysVphaNfRROw9b8ZkabH75I0CpRrFW32koJ7iK6V6lV3wTMGMcZmlLF14RsunqqednHweGslVGreg3u4Q57LMUnX/AJ1Lf82oPT9IlbdnrlULTW8PS0yjgFzt8VseQG1UHyb3jTToAdFT3u20cNNuoK1IY1jVvXgYgDAz7Yzx8Ps1y1vk/sx++P8ATXYDeydchaB36Z+li5Wmkt9BVGMRUsKoI6qAqHQKAP5RORwBjKH4k99bLtX0oWWqheetjnpYVVT4sY9Ijyc5y0WduOPbCnntxobabTbrv0lZ4rnRQ1UfoMOPFTJHqD2T3Hn2Olm5/RTRCT0np25VNuqRyqsxZR8mGGH3nQbNuvV1ItIk1mno61GBLVC1UZiiH6R3Dn4ZHY5I1rLqT6QqC4yCneSK41sWfAFvoGYhvJfFMnK5xuUKykZHPBC7L0z1LT1EkV7slNdcxt4FQkHiM8uPUDOm1jk8evopaPot63ucQSuq6eyUb8mGIgE/NI+D+0dB7eesYoqI01FZKW0g7mH1nWNJ4ZY5O2mXO3knAIx8NLFL1TcfGjgpbnebrMFEccMKiKNQGDequGJ9YDkBTxrbVj+hLpi37XuL1NykHcSv4cf7q4P3k62Ba7TbLRCIbXQ01JHj2YIgmfnjvoNAWfoLra7P41PaqKxxyHc00yBZCSck87nHyG0fLTja/oQoWlWp6lvNZcp+Cyodin4FiSx+8a2LVdQW2nZ0imNTKvtR0qmQg+4kcL+0RobNe7rWYFFDT0aFsZmPjS4+CKQuf2mPbIGgi/R7Z7dDbRWpRU4qyVTxzGDJtVEUDd3wANFrp1VZ7blZaoSy79nhU48Vt3cKccKT+kR20pWa2mos0TSNNUggsIXdhCCqr3QAhgSPMEjOe3Gkq69KXJJ47rfrkQIahPRqePCxo+7KoiJuAHfnIwO+NBtDoRvBhhpztLSW6mmOCCY8KU2H3eyD8y2i12G2cspXhdxzjg+WtDdEXfqKz1jSdNW1IqKrRN7XFiFmYdnXnce7ABM5B7Z08T2n6ROolMdZPT0FPIm0vAhRmGCO7ksvf80H4DQbC6RjWPpm1hVwWpI5G95ZlDMT8SSSfidGNR6CF6eip4JGDvFEqMyrtDEAAkDy+WpGg8b2TrkLXXreydchaDdPS1FGnT1taFpaSQ0kRaSmIwTsHLxsNrHnvgE/naMiprabJqKdauIdpqMEMB+lExyPsLfAHWTp20SN0lZamkbJNBCTHnByUGcH/XVyB46gRyAxSjBILbdoPv8AcMeY+7voKpqylrJoPRpVcpVRb1HDId44ZTyp+BA0fquo7ZTO8KzmpnjGXhpVMrL+tt4X7SNJXUtPTVddQJPGrRrIArzIGZRvjBwV5x6x4U7fcNGpKeOJUhp4hAicquzw+/y9X7R3+J0EibqC5VBxTUkVJHnG6d/Fkx8EU7c+71j8QO2h09PJXq63GpnrQWICO+I8e4xrhTx7wft1niTbIm5G2Z2kLxnzIwBkceQBPvx21MjoZWZljp1ljZcK+4hQMZGDgcfADHkToIlPiCKEupWlBGQgAUAdxk4H2nB93fWMVq+kCKCnqJpQ3rRQRlmQd8N+Z8mIJ8yNGqSw5Ky1cjFxyAp7HyOfeP8A3nUai6YrKOBKaK/1qQIMBUjjDH3knHJJ5JxknQBLDJWxWNXe3MKdS2JZHSNgTjI5YHgg+a8+/RijoKW/2qmraJpIWWoE0fpMKsN0ZZRlOARkkggjyOdS4+lbc0gkrjU3CQHINbO0oH7Ps/w0cRQihVACjgAeQ0A6y2WltMLCFUaeR2klnESqzsxJPYdsngeQA0SAwMa91WgrVHVah3ajavttVSLI0RniaMSKxBUkYzwQfuOgjUd9pK2omgh3ERyeEJceo7YzgHzPft7vs1yvtPx1v/pGxVyV6fWFvWlorfCI6ZS2WeUsGdz78n4kcDHv1z/933aDqPokZ6NsX/D4P8A0Uno6eoZWmhR2X2WI5X5Hy0L6I/8ABti/4fB/gGjZ0EeOhpYlKx08Shm3EBBye+sZtdEePAUD3AkY+PwPx7447aCWjquO417QSLT06+I8KRGfxJzIpbhkVcJwjnG4njtq5esKSetio6KlqpnlVHSRgsUbI24hlLEFgQjkYBJCnQFxaaISFxEMFdpT8n7v8u2puANKz9c2xPSWEc7wwxtIswaMLIA6pxl8qCXGC20EZIONTGvdTFTwGW3g1lW5FLSw1CuXULkuzYCqAO+CRyMZJA0B7VaVK3ru2UMDtPBVeNHIY5YQqgqyrkgEsA3IZRtJLMjAA4OCZ6ktno1VUpK8kFMsbM8aF9+/2duOSTkDQGNVoM9+ipbf6ddqeWghaTaokIdtuMgtsyB2PGT5e/UKTrizxziEu7MWIBUoQRwUYHd6wfI24yeecaBm1WlyDrGhlNVvpqqAU0E05E2xWcRHa4Vd27ggjkAam13UNFRQ1kkniN6I8UbqoAJaTbsAJIHO4ckgDz0BbVaX7P1RT3GtWiemnp6lvFwr7WGY22sMg54PnjaTkAnGmAc6C0jCnGuQ9det7J1yFoOo+iCPwNsXP/w+D/ANGjjGkuKzQUdLLT0tXeUjo4tsUK3JxwuAq9uB7u/bVlPBTylVNd1AGc+oouDEkZAU84xnOdAwVNgpJoEjjeemaOokqElgkw6PJu3kE5772+/jsNYJOlLYVXwfSad0EaxyU87I0aohQKpznGGbOc989+dC1t4lp6eSnrL7I0rldhuTqVwM57dvnjVhp6UruS4dQMozlvrBh+d8fPadBOl6GsbLiGGambxEkMlNO0bnYFCKSDkgbFIBzgjOi9ZaaWrFKZWnElN/RzRzukgHGQWByQcDIPfA0A+rYXpHnhuV7dgyKIzcXyQxAB4B95+7VgooMsj1vUKyIQHX09vVOM98/ZoCLdH2cIno8ElNMhB9Ip5SkrHdnJbuTktyefWb846jy9EW94aqBKuvigqmQvEJVZPV2dwyndnZzuznc3vOoopKbcga4dQKGZV5uDZBP2+7GrUp6RgjG4dQBXAx+Ptkdx2z/dnzPloD1TYKSqtEVsqJKiSCM8HfhjwQOQOwzxjGMDUeo6TtMyVCJFJAlTIZJlhfaJMqFYfAMAMgYzjPfQ6Sgpo6ZJjceoCG3cC4N6u045595GrPRaPcV+s+oAQwUA17dySB58dj9nOgJS9G2SeWWSeleSSTflzMwZQ7OzgEEEAmV8+8HGsdT0XaJ0dUNXBvdHbwql8EpjB2sSpPqjJIJ+OoApqX1Qbh1CNy5B9PbHfHfPvzye3c99XGihTwTJX34LLEj5W4ucFs8Y+GPmcjjQGKPpu3UVea+mWSOqaQvJKGw0uRgq5/KHGec4PII0aB40oS2+mhjjd7j1ADIhdV+sGyRz8fh/EavobZSVsrRx3W+qQFPr3BxnIzgc6BrY+qdcha6h/BiP8A2ve//uD6Af8AZH0p/ZV3/rZP9dA9L7bfZr3yGq1Wgt/J+zXi/wBG3yOq1Wg8H9O/6i/56vHdtVqtBR7n5jXi9j8zqtVoPT7B+R1gT+sJv/LT+9tVqtBIPtD5H/LVN3Hz1Wq0Frex9mvf+mq1Wgv1Wq1Wg//Z"/>
          <p:cNvSpPr>
            <a:spLocks noChangeAspect="1" noChangeArrowheads="1"/>
          </p:cNvSpPr>
          <p:nvPr/>
        </p:nvSpPr>
        <p:spPr bwMode="auto">
          <a:xfrm>
            <a:off x="88900" y="-731838"/>
            <a:ext cx="1152525" cy="1533526"/>
          </a:xfrm>
          <a:prstGeom prst="rect">
            <a:avLst/>
          </a:prstGeom>
          <a:noFill/>
          <a:ln w="9525">
            <a:noFill/>
            <a:miter lim="800000"/>
            <a:headEnd/>
            <a:tailEnd/>
          </a:ln>
        </p:spPr>
        <p:txBody>
          <a:bodyPr/>
          <a:lstStyle/>
          <a:p>
            <a:endParaRPr lang="en-US"/>
          </a:p>
        </p:txBody>
      </p:sp>
      <p:pic>
        <p:nvPicPr>
          <p:cNvPr id="9225" name="Picture 11" descr="http://t2.gstatic.com/images?q=tbn:ANd9GcS0LpSYVqo183oJGQb-xzWKI3xbF4ZFja7dAWWhp_c988i_zU5IKA"/>
          <p:cNvPicPr>
            <a:picLocks noChangeAspect="1" noChangeArrowheads="1"/>
          </p:cNvPicPr>
          <p:nvPr/>
        </p:nvPicPr>
        <p:blipFill>
          <a:blip r:embed="rId4"/>
          <a:srcRect/>
          <a:stretch>
            <a:fillRect/>
          </a:stretch>
        </p:blipFill>
        <p:spPr bwMode="auto">
          <a:xfrm>
            <a:off x="5181600" y="1447800"/>
            <a:ext cx="2590800" cy="2201863"/>
          </a:xfrm>
          <a:prstGeom prst="rect">
            <a:avLst/>
          </a:prstGeom>
          <a:noFill/>
          <a:ln w="9525">
            <a:noFill/>
            <a:miter lim="800000"/>
            <a:headEnd/>
            <a:tailEnd/>
          </a:ln>
        </p:spPr>
      </p:pic>
      <p:pic>
        <p:nvPicPr>
          <p:cNvPr id="9226" name="Picture 12" descr="C:\Users\Allie\AppData\Local\Microsoft\Windows\Temporary Internet Files\Content.IE5\AYZPEB5R\MC900014566[1].wmf"/>
          <p:cNvPicPr>
            <a:picLocks noChangeAspect="1" noChangeArrowheads="1"/>
          </p:cNvPicPr>
          <p:nvPr/>
        </p:nvPicPr>
        <p:blipFill>
          <a:blip r:embed="rId5"/>
          <a:srcRect/>
          <a:stretch>
            <a:fillRect/>
          </a:stretch>
        </p:blipFill>
        <p:spPr bwMode="auto">
          <a:xfrm>
            <a:off x="3733800" y="4267200"/>
            <a:ext cx="1216025" cy="1843088"/>
          </a:xfrm>
          <a:prstGeom prst="rect">
            <a:avLst/>
          </a:prstGeom>
          <a:noFill/>
          <a:ln w="9525">
            <a:noFill/>
            <a:miter lim="800000"/>
            <a:headEnd/>
            <a:tailEnd/>
          </a:ln>
        </p:spPr>
      </p:pic>
      <p:sp>
        <p:nvSpPr>
          <p:cNvPr id="9227" name="TextBox 14"/>
          <p:cNvSpPr txBox="1">
            <a:spLocks noChangeArrowheads="1"/>
          </p:cNvSpPr>
          <p:nvPr/>
        </p:nvSpPr>
        <p:spPr bwMode="auto">
          <a:xfrm>
            <a:off x="8001000" y="6396038"/>
            <a:ext cx="1143000" cy="461962"/>
          </a:xfrm>
          <a:prstGeom prst="rect">
            <a:avLst/>
          </a:prstGeom>
          <a:noFill/>
          <a:ln w="9525">
            <a:noFill/>
            <a:miter lim="800000"/>
            <a:headEnd/>
            <a:tailEnd/>
          </a:ln>
        </p:spPr>
        <p:txBody>
          <a:bodyPr>
            <a:spAutoFit/>
          </a:bodyPr>
          <a:lstStyle/>
          <a:p>
            <a:r>
              <a:rPr lang="en-US"/>
              <a:t>Google</a:t>
            </a:r>
          </a:p>
        </p:txBody>
      </p:sp>
    </p:spTree>
  </p:cSld>
  <p:clrMapOvr>
    <a:masterClrMapping/>
  </p:clrMapOvr>
  <p:transition spd="slow">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normAutofit fontScale="90000"/>
          </a:bodyPr>
          <a:lstStyle/>
          <a:p>
            <a:pPr eaLnBrk="1" fontAlgn="auto" hangingPunct="1">
              <a:spcAft>
                <a:spcPts val="0"/>
              </a:spcAft>
              <a:defRPr/>
            </a:pPr>
            <a:r>
              <a:rPr lang="en-US" u="sng" dirty="0" smtClean="0"/>
              <a:t>Pre</a:t>
            </a:r>
            <a:r>
              <a:rPr lang="en-US" dirty="0" smtClean="0"/>
              <a:t>natal causes:</a:t>
            </a:r>
            <a:br>
              <a:rPr lang="en-US" dirty="0" smtClean="0"/>
            </a:br>
            <a:endParaRPr lang="en-US" dirty="0"/>
          </a:p>
        </p:txBody>
      </p:sp>
      <p:sp>
        <p:nvSpPr>
          <p:cNvPr id="10243" name="Rectangle 5"/>
          <p:cNvSpPr>
            <a:spLocks noGrp="1" noChangeArrowheads="1"/>
          </p:cNvSpPr>
          <p:nvPr>
            <p:ph idx="1"/>
          </p:nvPr>
        </p:nvSpPr>
        <p:spPr>
          <a:xfrm>
            <a:off x="609600" y="1219200"/>
            <a:ext cx="7772400" cy="457200"/>
          </a:xfrm>
        </p:spPr>
        <p:txBody>
          <a:bodyPr lIns="90488" tIns="44450" rIns="90488" bIns="44450"/>
          <a:lstStyle/>
          <a:p>
            <a:pPr eaLnBrk="1" hangingPunct="1">
              <a:lnSpc>
                <a:spcPct val="90000"/>
              </a:lnSpc>
            </a:pPr>
            <a:r>
              <a:rPr lang="en-US" sz="2400" smtClean="0"/>
              <a:t>Chromosomal disorders</a:t>
            </a:r>
          </a:p>
        </p:txBody>
      </p:sp>
      <p:sp>
        <p:nvSpPr>
          <p:cNvPr id="6" name="Rectangle 5"/>
          <p:cNvSpPr/>
          <p:nvPr/>
        </p:nvSpPr>
        <p:spPr>
          <a:xfrm>
            <a:off x="0" y="1600200"/>
            <a:ext cx="3276600" cy="425450"/>
          </a:xfrm>
          <a:prstGeom prst="rect">
            <a:avLst/>
          </a:prstGeom>
        </p:spPr>
        <p:txBody>
          <a:bodyPr>
            <a:spAutoFit/>
          </a:bodyPr>
          <a:lstStyle/>
          <a:p>
            <a:pPr marL="742950" lvl="1" indent="-285750" eaLnBrk="1" hangingPunct="1">
              <a:lnSpc>
                <a:spcPct val="90000"/>
              </a:lnSpc>
              <a:spcBef>
                <a:spcPct val="20000"/>
              </a:spcBef>
              <a:buClr>
                <a:srgbClr val="000000"/>
              </a:buClr>
              <a:defRPr/>
            </a:pPr>
            <a:r>
              <a:rPr lang="en-US" kern="0" dirty="0">
                <a:solidFill>
                  <a:srgbClr val="000000"/>
                </a:solidFill>
                <a:latin typeface="Arial"/>
                <a:ea typeface="Osaka"/>
              </a:rPr>
              <a:t>Down Syndrome</a:t>
            </a:r>
          </a:p>
        </p:txBody>
      </p:sp>
      <p:sp>
        <p:nvSpPr>
          <p:cNvPr id="7" name="Rectangle 6"/>
          <p:cNvSpPr/>
          <p:nvPr/>
        </p:nvSpPr>
        <p:spPr>
          <a:xfrm>
            <a:off x="4876800" y="1676400"/>
            <a:ext cx="3770313" cy="425450"/>
          </a:xfrm>
          <a:prstGeom prst="rect">
            <a:avLst/>
          </a:prstGeom>
        </p:spPr>
        <p:txBody>
          <a:bodyPr>
            <a:spAutoFit/>
          </a:bodyPr>
          <a:lstStyle/>
          <a:p>
            <a:pPr marL="742950" lvl="1" indent="-285750" eaLnBrk="1" hangingPunct="1">
              <a:lnSpc>
                <a:spcPct val="90000"/>
              </a:lnSpc>
              <a:spcBef>
                <a:spcPct val="20000"/>
              </a:spcBef>
              <a:buClr>
                <a:srgbClr val="000000"/>
              </a:buClr>
              <a:defRPr/>
            </a:pPr>
            <a:r>
              <a:rPr lang="en-US" kern="0" dirty="0">
                <a:solidFill>
                  <a:srgbClr val="000000"/>
                </a:solidFill>
                <a:latin typeface="Arial"/>
                <a:ea typeface="Osaka"/>
              </a:rPr>
              <a:t>Williams Syndrome</a:t>
            </a:r>
          </a:p>
        </p:txBody>
      </p:sp>
      <p:sp>
        <p:nvSpPr>
          <p:cNvPr id="8" name="Rectangle 7"/>
          <p:cNvSpPr/>
          <p:nvPr/>
        </p:nvSpPr>
        <p:spPr>
          <a:xfrm>
            <a:off x="0" y="4114800"/>
            <a:ext cx="3352800" cy="425450"/>
          </a:xfrm>
          <a:prstGeom prst="rect">
            <a:avLst/>
          </a:prstGeom>
        </p:spPr>
        <p:txBody>
          <a:bodyPr>
            <a:spAutoFit/>
          </a:bodyPr>
          <a:lstStyle/>
          <a:p>
            <a:pPr marL="742950" lvl="1" indent="-285750" eaLnBrk="1" hangingPunct="1">
              <a:lnSpc>
                <a:spcPct val="90000"/>
              </a:lnSpc>
              <a:spcBef>
                <a:spcPct val="20000"/>
              </a:spcBef>
              <a:buClr>
                <a:srgbClr val="000000"/>
              </a:buClr>
              <a:defRPr/>
            </a:pPr>
            <a:r>
              <a:rPr lang="en-US" kern="0" dirty="0">
                <a:solidFill>
                  <a:srgbClr val="000000"/>
                </a:solidFill>
                <a:latin typeface="Arial"/>
                <a:ea typeface="Osaka"/>
              </a:rPr>
              <a:t>Fragile X Syndrome</a:t>
            </a:r>
          </a:p>
        </p:txBody>
      </p:sp>
      <p:sp>
        <p:nvSpPr>
          <p:cNvPr id="9" name="Rectangle 8"/>
          <p:cNvSpPr/>
          <p:nvPr/>
        </p:nvSpPr>
        <p:spPr>
          <a:xfrm>
            <a:off x="4953000" y="4114800"/>
            <a:ext cx="3886200" cy="425450"/>
          </a:xfrm>
          <a:prstGeom prst="rect">
            <a:avLst/>
          </a:prstGeom>
        </p:spPr>
        <p:txBody>
          <a:bodyPr>
            <a:spAutoFit/>
          </a:bodyPr>
          <a:lstStyle/>
          <a:p>
            <a:pPr marL="742950" lvl="1" indent="-285750" eaLnBrk="1" hangingPunct="1">
              <a:lnSpc>
                <a:spcPct val="90000"/>
              </a:lnSpc>
              <a:spcBef>
                <a:spcPct val="20000"/>
              </a:spcBef>
              <a:buClr>
                <a:srgbClr val="000000"/>
              </a:buClr>
              <a:defRPr/>
            </a:pPr>
            <a:r>
              <a:rPr lang="en-US" kern="0" dirty="0" err="1">
                <a:solidFill>
                  <a:srgbClr val="000000"/>
                </a:solidFill>
                <a:latin typeface="Arial"/>
                <a:ea typeface="Osaka"/>
              </a:rPr>
              <a:t>Prader-Willi</a:t>
            </a:r>
            <a:r>
              <a:rPr lang="en-US" kern="0" dirty="0">
                <a:solidFill>
                  <a:srgbClr val="000000"/>
                </a:solidFill>
                <a:latin typeface="Arial"/>
                <a:ea typeface="Osaka"/>
              </a:rPr>
              <a:t> Syndrome</a:t>
            </a:r>
          </a:p>
        </p:txBody>
      </p:sp>
      <p:pic>
        <p:nvPicPr>
          <p:cNvPr id="10248" name="Picture 2" descr="http://t2.gstatic.com/images?q=tbn:ANd9GcSLlQ94p2Td8JDzTAw3_A4JiF0Qf9VA1rkK_BEZ7l7ghqIRxran"/>
          <p:cNvPicPr>
            <a:picLocks noChangeAspect="1" noChangeArrowheads="1"/>
          </p:cNvPicPr>
          <p:nvPr/>
        </p:nvPicPr>
        <p:blipFill>
          <a:blip r:embed="rId2"/>
          <a:srcRect/>
          <a:stretch>
            <a:fillRect/>
          </a:stretch>
        </p:blipFill>
        <p:spPr bwMode="auto">
          <a:xfrm>
            <a:off x="609600" y="2209800"/>
            <a:ext cx="2724150" cy="1676400"/>
          </a:xfrm>
          <a:prstGeom prst="rect">
            <a:avLst/>
          </a:prstGeom>
          <a:noFill/>
          <a:ln w="9525">
            <a:noFill/>
            <a:miter lim="800000"/>
            <a:headEnd/>
            <a:tailEnd/>
          </a:ln>
        </p:spPr>
      </p:pic>
      <p:pic>
        <p:nvPicPr>
          <p:cNvPr id="10249" name="Picture 4" descr="http://t2.gstatic.com/images?q=tbn:ANd9GcRZZBme_1V5F1ONA1nLp0va94UwuwdCTANOB8uiM9uPvqdr2r5dGA"/>
          <p:cNvPicPr>
            <a:picLocks noChangeAspect="1" noChangeArrowheads="1"/>
          </p:cNvPicPr>
          <p:nvPr/>
        </p:nvPicPr>
        <p:blipFill>
          <a:blip r:embed="rId3"/>
          <a:srcRect/>
          <a:stretch>
            <a:fillRect/>
          </a:stretch>
        </p:blipFill>
        <p:spPr bwMode="auto">
          <a:xfrm>
            <a:off x="6096000" y="2133600"/>
            <a:ext cx="1447800" cy="1898650"/>
          </a:xfrm>
          <a:prstGeom prst="rect">
            <a:avLst/>
          </a:prstGeom>
          <a:noFill/>
          <a:ln w="9525">
            <a:noFill/>
            <a:miter lim="800000"/>
            <a:headEnd/>
            <a:tailEnd/>
          </a:ln>
        </p:spPr>
      </p:pic>
      <p:pic>
        <p:nvPicPr>
          <p:cNvPr id="10250" name="Picture 6" descr="http://t3.gstatic.com/images?q=tbn:ANd9GcS7aHl9F1onFAaaZs9eGxp9MMcUr-dDWDQl_A5F0w-lHkw_Qco5"/>
          <p:cNvPicPr>
            <a:picLocks noChangeAspect="1" noChangeArrowheads="1"/>
          </p:cNvPicPr>
          <p:nvPr/>
        </p:nvPicPr>
        <p:blipFill>
          <a:blip r:embed="rId4"/>
          <a:srcRect/>
          <a:stretch>
            <a:fillRect/>
          </a:stretch>
        </p:blipFill>
        <p:spPr bwMode="auto">
          <a:xfrm>
            <a:off x="1143000" y="4572000"/>
            <a:ext cx="1836738" cy="1981200"/>
          </a:xfrm>
          <a:prstGeom prst="rect">
            <a:avLst/>
          </a:prstGeom>
          <a:noFill/>
          <a:ln w="9525">
            <a:noFill/>
            <a:miter lim="800000"/>
            <a:headEnd/>
            <a:tailEnd/>
          </a:ln>
        </p:spPr>
      </p:pic>
      <p:pic>
        <p:nvPicPr>
          <p:cNvPr id="10251" name="Picture 8" descr="http://t1.gstatic.com/images?q=tbn:ANd9GcTk1TwXtll28A0_7IGuKmCiQdp-1G5l21yuaSheAzH70CzFGyAndQ"/>
          <p:cNvPicPr>
            <a:picLocks noChangeAspect="1" noChangeArrowheads="1"/>
          </p:cNvPicPr>
          <p:nvPr/>
        </p:nvPicPr>
        <p:blipFill>
          <a:blip r:embed="rId5"/>
          <a:srcRect/>
          <a:stretch>
            <a:fillRect/>
          </a:stretch>
        </p:blipFill>
        <p:spPr bwMode="auto">
          <a:xfrm>
            <a:off x="5791200" y="4495800"/>
            <a:ext cx="2152650" cy="2124075"/>
          </a:xfrm>
          <a:prstGeom prst="rect">
            <a:avLst/>
          </a:prstGeom>
          <a:noFill/>
          <a:ln w="9525">
            <a:noFill/>
            <a:miter lim="800000"/>
            <a:headEnd/>
            <a:tailEnd/>
          </a:ln>
        </p:spPr>
      </p:pic>
      <p:sp>
        <p:nvSpPr>
          <p:cNvPr id="10252" name="TextBox 13"/>
          <p:cNvSpPr txBox="1">
            <a:spLocks noChangeArrowheads="1"/>
          </p:cNvSpPr>
          <p:nvPr/>
        </p:nvSpPr>
        <p:spPr bwMode="auto">
          <a:xfrm>
            <a:off x="8001000" y="6396038"/>
            <a:ext cx="1143000" cy="461962"/>
          </a:xfrm>
          <a:prstGeom prst="rect">
            <a:avLst/>
          </a:prstGeom>
          <a:noFill/>
          <a:ln w="9525">
            <a:noFill/>
            <a:miter lim="800000"/>
            <a:headEnd/>
            <a:tailEnd/>
          </a:ln>
        </p:spPr>
        <p:txBody>
          <a:bodyPr>
            <a:spAutoFit/>
          </a:bodyPr>
          <a:lstStyle/>
          <a:p>
            <a:r>
              <a:rPr lang="en-US"/>
              <a:t>Google</a:t>
            </a:r>
          </a:p>
        </p:txBody>
      </p:sp>
    </p:spTree>
  </p:cSld>
  <p:clrMapOvr>
    <a:masterClrMapping/>
  </p:clrMapOvr>
  <p:transition spd="slow">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u="sng" dirty="0" smtClean="0"/>
              <a:t>Pre</a:t>
            </a:r>
            <a:r>
              <a:rPr lang="en-US" dirty="0" smtClean="0"/>
              <a:t>natal causes:</a:t>
            </a:r>
            <a:endParaRPr lang="en-US" dirty="0"/>
          </a:p>
        </p:txBody>
      </p:sp>
      <p:sp>
        <p:nvSpPr>
          <p:cNvPr id="11267" name="Content Placeholder 2"/>
          <p:cNvSpPr>
            <a:spLocks noGrp="1"/>
          </p:cNvSpPr>
          <p:nvPr>
            <p:ph idx="1"/>
          </p:nvPr>
        </p:nvSpPr>
        <p:spPr>
          <a:xfrm>
            <a:off x="609600" y="1676400"/>
            <a:ext cx="7772400" cy="4114800"/>
          </a:xfrm>
        </p:spPr>
        <p:txBody>
          <a:bodyPr/>
          <a:lstStyle/>
          <a:p>
            <a:pPr lvl="1" eaLnBrk="1" hangingPunct="1">
              <a:lnSpc>
                <a:spcPct val="90000"/>
              </a:lnSpc>
            </a:pPr>
            <a:endParaRPr lang="en-US" smtClean="0"/>
          </a:p>
          <a:p>
            <a:pPr eaLnBrk="1" hangingPunct="1">
              <a:lnSpc>
                <a:spcPct val="90000"/>
              </a:lnSpc>
            </a:pPr>
            <a:r>
              <a:rPr lang="en-US" sz="2400" smtClean="0"/>
              <a:t>Inborn errors of metabolism</a:t>
            </a:r>
          </a:p>
          <a:p>
            <a:pPr lvl="1" eaLnBrk="1" hangingPunct="1">
              <a:lnSpc>
                <a:spcPct val="90000"/>
              </a:lnSpc>
            </a:pPr>
            <a:r>
              <a:rPr lang="en-US" sz="2000" smtClean="0"/>
              <a:t>Deficiency of enzymes used to metabolize basic substances in the body.</a:t>
            </a:r>
          </a:p>
          <a:p>
            <a:pPr eaLnBrk="1" hangingPunct="1">
              <a:lnSpc>
                <a:spcPct val="90000"/>
              </a:lnSpc>
            </a:pPr>
            <a:r>
              <a:rPr lang="en-US" sz="2400" smtClean="0"/>
              <a:t>Developmental disorders of brain formation</a:t>
            </a:r>
          </a:p>
          <a:p>
            <a:pPr lvl="1" eaLnBrk="1" hangingPunct="1">
              <a:lnSpc>
                <a:spcPct val="90000"/>
              </a:lnSpc>
            </a:pPr>
            <a:r>
              <a:rPr lang="en-US" sz="2000" smtClean="0"/>
              <a:t>Microcephalus</a:t>
            </a:r>
          </a:p>
          <a:p>
            <a:pPr lvl="2" eaLnBrk="1" hangingPunct="1">
              <a:lnSpc>
                <a:spcPct val="90000"/>
              </a:lnSpc>
            </a:pPr>
            <a:r>
              <a:rPr lang="en-US" sz="1600" smtClean="0"/>
              <a:t>Small, conical shaped head</a:t>
            </a:r>
            <a:endParaRPr lang="en-US" sz="400" smtClean="0"/>
          </a:p>
          <a:p>
            <a:pPr lvl="1" eaLnBrk="1" hangingPunct="1">
              <a:lnSpc>
                <a:spcPct val="90000"/>
              </a:lnSpc>
            </a:pPr>
            <a:r>
              <a:rPr lang="en-US" sz="2000" smtClean="0"/>
              <a:t>Hydrocephalus</a:t>
            </a:r>
          </a:p>
          <a:p>
            <a:pPr lvl="2" eaLnBrk="1" hangingPunct="1">
              <a:lnSpc>
                <a:spcPct val="90000"/>
              </a:lnSpc>
            </a:pPr>
            <a:r>
              <a:rPr lang="en-US" sz="1600" smtClean="0"/>
              <a:t>Enlargement of the head</a:t>
            </a:r>
          </a:p>
          <a:p>
            <a:pPr eaLnBrk="1" hangingPunct="1">
              <a:lnSpc>
                <a:spcPct val="90000"/>
              </a:lnSpc>
            </a:pPr>
            <a:r>
              <a:rPr lang="en-US" sz="2400" smtClean="0"/>
              <a:t>Environmental influences</a:t>
            </a:r>
            <a:endParaRPr lang="en-US" smtClean="0"/>
          </a:p>
          <a:p>
            <a:pPr lvl="1" eaLnBrk="1" hangingPunct="1"/>
            <a:r>
              <a:rPr lang="en-US" smtClean="0"/>
              <a:t>FAS, FAE, Rubella</a:t>
            </a:r>
          </a:p>
        </p:txBody>
      </p:sp>
    </p:spTree>
  </p:cSld>
  <p:clrMapOvr>
    <a:masterClrMapping/>
  </p:clrMapOvr>
  <p:transition spd="slow">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eaLnBrk="1" fontAlgn="auto" hangingPunct="1">
              <a:spcAft>
                <a:spcPts val="0"/>
              </a:spcAft>
              <a:defRPr/>
            </a:pPr>
            <a:r>
              <a:rPr lang="en-US" u="sng" dirty="0" err="1" smtClean="0"/>
              <a:t>Peri</a:t>
            </a:r>
            <a:r>
              <a:rPr lang="en-US" dirty="0" err="1" smtClean="0"/>
              <a:t>natal</a:t>
            </a:r>
            <a:r>
              <a:rPr lang="en-US" dirty="0" smtClean="0"/>
              <a:t> causes</a:t>
            </a:r>
            <a:br>
              <a:rPr lang="en-US" dirty="0" smtClean="0"/>
            </a:br>
            <a:endParaRPr lang="en-US" dirty="0" smtClean="0"/>
          </a:p>
        </p:txBody>
      </p:sp>
      <p:pic>
        <p:nvPicPr>
          <p:cNvPr id="12291" name="Picture 5" descr="http://t3.gstatic.com/images?q=tbn:ANd9GcSoLge2WyQE9TFvudDuWJ9EiyhLmuTfD-jHBJM1m5RvnDMJOEBw9w"/>
          <p:cNvPicPr>
            <a:picLocks noChangeAspect="1" noChangeArrowheads="1"/>
          </p:cNvPicPr>
          <p:nvPr/>
        </p:nvPicPr>
        <p:blipFill>
          <a:blip r:embed="rId2"/>
          <a:srcRect/>
          <a:stretch>
            <a:fillRect/>
          </a:stretch>
        </p:blipFill>
        <p:spPr bwMode="auto">
          <a:xfrm>
            <a:off x="685800" y="2209800"/>
            <a:ext cx="2390775" cy="1914525"/>
          </a:xfrm>
          <a:prstGeom prst="rect">
            <a:avLst/>
          </a:prstGeom>
          <a:noFill/>
          <a:ln w="9525">
            <a:noFill/>
            <a:miter lim="800000"/>
            <a:headEnd/>
            <a:tailEnd/>
          </a:ln>
        </p:spPr>
      </p:pic>
      <p:sp>
        <p:nvSpPr>
          <p:cNvPr id="5" name="Rectangle 4"/>
          <p:cNvSpPr/>
          <p:nvPr/>
        </p:nvSpPr>
        <p:spPr>
          <a:xfrm>
            <a:off x="1066800" y="1447800"/>
            <a:ext cx="1528763" cy="523875"/>
          </a:xfrm>
          <a:prstGeom prst="rect">
            <a:avLst/>
          </a:prstGeom>
        </p:spPr>
        <p:txBody>
          <a:bodyPr>
            <a:spAutoFit/>
          </a:bodyPr>
          <a:lstStyle/>
          <a:p>
            <a:pPr marL="342900" indent="-342900" eaLnBrk="1" hangingPunct="1">
              <a:spcBef>
                <a:spcPct val="20000"/>
              </a:spcBef>
              <a:defRPr/>
            </a:pPr>
            <a:r>
              <a:rPr lang="en-US" sz="2800" kern="0" dirty="0">
                <a:solidFill>
                  <a:srgbClr val="000000"/>
                </a:solidFill>
                <a:latin typeface="Arial"/>
                <a:ea typeface="Osaka"/>
              </a:rPr>
              <a:t>Anoxia</a:t>
            </a:r>
          </a:p>
        </p:txBody>
      </p:sp>
      <p:sp>
        <p:nvSpPr>
          <p:cNvPr id="6" name="Rectangle 5"/>
          <p:cNvSpPr/>
          <p:nvPr/>
        </p:nvSpPr>
        <p:spPr>
          <a:xfrm>
            <a:off x="2895600" y="4267200"/>
            <a:ext cx="3098800" cy="523875"/>
          </a:xfrm>
          <a:prstGeom prst="rect">
            <a:avLst/>
          </a:prstGeom>
        </p:spPr>
        <p:txBody>
          <a:bodyPr>
            <a:spAutoFit/>
          </a:bodyPr>
          <a:lstStyle/>
          <a:p>
            <a:pPr marL="342900" indent="-342900" eaLnBrk="1" hangingPunct="1">
              <a:spcBef>
                <a:spcPct val="20000"/>
              </a:spcBef>
              <a:defRPr/>
            </a:pPr>
            <a:r>
              <a:rPr lang="en-US" sz="2800" kern="0" dirty="0">
                <a:solidFill>
                  <a:srgbClr val="000000"/>
                </a:solidFill>
                <a:latin typeface="Arial"/>
                <a:ea typeface="Osaka"/>
              </a:rPr>
              <a:t>Low birth weight</a:t>
            </a:r>
          </a:p>
        </p:txBody>
      </p:sp>
      <p:sp>
        <p:nvSpPr>
          <p:cNvPr id="7" name="Rectangle 6"/>
          <p:cNvSpPr/>
          <p:nvPr/>
        </p:nvSpPr>
        <p:spPr>
          <a:xfrm>
            <a:off x="3810000" y="1447800"/>
            <a:ext cx="5029200" cy="523875"/>
          </a:xfrm>
          <a:prstGeom prst="rect">
            <a:avLst/>
          </a:prstGeom>
        </p:spPr>
        <p:txBody>
          <a:bodyPr>
            <a:spAutoFit/>
          </a:bodyPr>
          <a:lstStyle/>
          <a:p>
            <a:pPr marL="342900" indent="-342900" eaLnBrk="1" hangingPunct="1">
              <a:spcBef>
                <a:spcPct val="20000"/>
              </a:spcBef>
              <a:defRPr/>
            </a:pPr>
            <a:r>
              <a:rPr lang="en-US" sz="2800" kern="0" dirty="0">
                <a:solidFill>
                  <a:srgbClr val="000000"/>
                </a:solidFill>
                <a:latin typeface="Arial"/>
                <a:ea typeface="Osaka"/>
              </a:rPr>
              <a:t>Infections passed from mother</a:t>
            </a:r>
          </a:p>
        </p:txBody>
      </p:sp>
      <p:pic>
        <p:nvPicPr>
          <p:cNvPr id="12295" name="Picture 7" descr="http://t0.gstatic.com/images?q=tbn:ANd9GcTommGYysXidlSv_CHVXBLDubULL4avtjQjeGOZ3ry4xwXqyr4xdQ"/>
          <p:cNvPicPr>
            <a:picLocks noChangeAspect="1" noChangeArrowheads="1"/>
          </p:cNvPicPr>
          <p:nvPr/>
        </p:nvPicPr>
        <p:blipFill>
          <a:blip r:embed="rId3"/>
          <a:srcRect/>
          <a:stretch>
            <a:fillRect/>
          </a:stretch>
        </p:blipFill>
        <p:spPr bwMode="auto">
          <a:xfrm>
            <a:off x="4648200" y="2057400"/>
            <a:ext cx="3249613" cy="2209800"/>
          </a:xfrm>
          <a:prstGeom prst="rect">
            <a:avLst/>
          </a:prstGeom>
          <a:noFill/>
          <a:ln w="9525">
            <a:noFill/>
            <a:miter lim="800000"/>
            <a:headEnd/>
            <a:tailEnd/>
          </a:ln>
        </p:spPr>
      </p:pic>
      <p:sp>
        <p:nvSpPr>
          <p:cNvPr id="12296" name="AutoShape 9" descr="data:image/jpg;base64,/9j/4AAQSkZJRgABAQAAAQABAAD/2wCEAAkGBhAQEBUPEBEQEhMQFRUWEhAYFBAVEhQVFBAVFhkVFhgaHCYgGhkjGhQUHy8gIycpLCwsFR4xNTAqNSYrLCkBCQoKDgwNFw8PFSkcFxwpKSkpKSkpKSkpKSkpKSkpKSkpKSkpKSkpKSkpLCksLCksKSksLCkpKSwpLCkpKSkpKf/AABEIALUBFgMBIgACEQEDEQH/xAAcAAEAAgMBAQEAAAAAAAAAAAAAAQUDBAYHAgj/xAA+EAABAwIEAwUGAwcCBwAAAAABAAIRAwQFEiExBkFREyJhcYEHMkKRobFSwdEUFiMzgpLhYvAVQ1NUcqKy/8QAGAEBAQEBAQAAAAAAAAAAAAAAAAECAwT/xAAgEQEBAAICAgMBAQAAAAAAAAAAAQIRAzESURMhQXFh/9oADAMBAAIRAxEAPwDw+EhEQISElJRSEhSiCISFKiUEwmVRKlAhQpUIgiIgIiICIiAiIgJCIgQkIiBCIiAiIgJCIgQkJKlBEIiIoiIiJUIiAiIgJKIglIUIgmEREUUKUQQilEQhIUIgmFCIgIiICIiAiIgIiICmERFFCKUCFCIiEoiICKUQQiSiAiIgIiICIiAiIgIiICIiAiIgIiICIiAiIgIiIClfTKRcYAlbP/DXRMH5faUWRqKFsfsZ2+6x1Ldzdwps1WNERVBERAREQEREH06mRuCvlW9Wlm326rBXw7m1TbdxV6LLVt3N3CxKsaEQLueGPZRdXdIXFUihRcJY4iXvB2IbI08SVLZO1kt6cMi9SqeyKkx2V9aqfEZBP/qVd4X7M8OyFj6L3uPxuqPn0ywAsXkxdPirxJF7pR9j+HzJZVP+k1HR9IP1W+PZbh//AG7fm79VPlifHXgFGg55ytaXE7AAk/IK3tODL2rtRc0Hm4hv31Xu1pwNa0RFGk2nO8TPzWZ3D0e65w9dPqs3l9Nzjn68KuuBLymJLWGOQcJVFcWr6ZyvaWnoQv0S7CH7FzT5hUeKcMZgZpNePw6OafLoUnL7W8U/HhqL0mpwXaVCQGOpu5tBIg+RWhc+zX/p1j5OAP1ELpOSOd464VFe4hwbd0dcmcdW6/TdUlSmWmHAgjkQQVqWMWWPlERVBEVjgOBVrysKFFsuO5+FrebnHkEJNvnCMErXdTsqDMzuZmGtExLjsArLHeC69pXbbuLajnNDjkDobO4M9F6tw/htjhtLsxNaq18ueBq+qBs0dG/TVa91gda5qOqvinn+GZPr+i4/J9/47zi+nC4Zw0xgmrrOzGmST4kb+SurbAO0ENaWDod9OQldPhvDfZP1ObaDAkeSuf2HWQCJ5jaVi5ukx04W84WaBqGu0256em6o7rh86wDG+u22oXpWIWRy7DnrGi5q8puaYgidY5eiTKlkeZX+GFhMeeirl6NiFJgBDhqRsYnWNlxWLYf2ZzAy12y745bcM8f2K5ERacxERAREQdLTpSIn/wAv0C+xamQWgRy1Ovotu3twBB9fMrbtLQF0bDfz05Lla9GlVUo5tMm3nsq28wjm0egXdii0Mgbga85kwvi3wRtQmZ+3TVSZrcNvM30iDBC/RnA2OC6w2lVcRLW9m8mJzM7pgDYRC82uuEWNf3muc07HU811HAFmaFSo2jkAe2XAg6ZCYj+8qZ5eUTHC410d0+fAt5azE7rG/F6dEAvIBmAOZPQLBjFYWzXV6tXOXCMsADaQGjeVzHDVCpeXJuK+jW+4zk0HkOp6lcpHV3tvjROrWOI3+ELMMddH8r0kSseVrdh6pQyySdhz5qDMMccRPYu9C1fQxj8VKqPHKCPupbUbyB+oWZgH+9URip3dJ5gET0Oh+RWU028lrV8Na6TlB8P0Wt2D2Du1CP8AS6DHz1QV/EWFtINVuj2CZ6gcitC0AgK0u31C0tIaSQdnfr+qqLS3c2pDgQTtOx8lVb5w7PotO74Ntqv81gf5/krllQNGpWI3ueWs8pTdHLVfZfYF0NY/NzaKj4Hmte99kNvlJYXtPgSfvK9Ds7UNHidys9UABXzy9s+M9Pz9j/A1W1BdmzAeEFd/7M2UKeGzTa016j3iptmkO7s9GhmUjxKz8UkVHGkACXGAPE6LpOGeGKVpRbTa0Tu93NzjuT9lq57n2zMJLuM+G4QxhzFoLzu6BPkOgWzWtyTodFttELWp1xmew/DBGsy1w3+cj0XNvb7oWQ3WwaQCxUX/AEWTMg17mg0iCuNx2yezaCG7HmB0PVdtU2XOY+2WkESY0/ykHmWIVmg5jDnNce7tpMALnrmkcpB1BJy6yAr7iG3dOY5WHcQCQfDzVHUYW0pduPmOf1n6r049OWSkhEJRdHAREQEREHV218C6ZEc1aWNy0OY8xEgH5rg21nDYlbtrizmjKdR9li4enacj1B9IeBnUeMmVv2lESIgCNR4krisB4pY6KdQ6A90/l+a7fD3do3ukem/muFljtLuLy0ptcCHA6b9DGuixPthmkS3TUDQwZHL0WGjVcBrzjT7rOLkPG5a4c9IOo0WGlVjHD/aADV0bEkkDUaeAVnhlmxgazLkj7+a3DWbMT7w67EafLVRWpZhG+x5a/wCVdj6qUiNXP0GxHj1lZbSjAIcdZ9FWvunMcAZc0kA+AV3YvBAcCCD91B9uqlupBjwEjzWxbXDXiWEHkR0M7EcivrKPBaN1aB2pEEbPBII9R+aM9rJ3j81GQHkFTi9rUxDh2zR8QADx6bO9IX1a47RqONNrwHjeme68eh1Q0sf2UdBqsF1hzXNghZg52w1WRs80HM3GCvdIzPifD81s2VEUiGuBBOxI0PqF0FEt2dAP3WrjGVtMkRMQPXRDaGaBV+M4iGM31cQB5kwqaniddxygQNg7wX0eGqtVwe6q7u6hsCJ6ornrO5D8SY0nQVDHmGmPqF6hbN0Xndrwe+0u2XFSpnph0kxBBOgOnISu6qVsgkemukxzKuSN+oAqm8w8uIcwkEagiNOo8j0Wy657SkS3eCI6O6L7s352ZtiJBEyNOYUI+KFGBz/2F8vqwtLGse7Fo7pMmNFDKgezOJB6IPu4uCqy7dmBnotmq+NytK/uWtbJMAJFcTi1sJM/fTzjkuMx+tECfe1I5aCF1mOYo0SZEa6+C4i9ove03DpDS4NbPMQeXTRejBxzqvREXVwEREBERAREQS10LosB4uq27hrmb0J1XOIpZKsysey2HG1C5YATlcOROo6wrdlek/VrhuOfQ814TQuCw6fJXdniLdCKhYeYmFyvG748m3tj6BHfB0jkfJblnQaAY11mdV5bhnFl1REB/aUzuD+oXV4Xxgx/vAMPMdPQ7t8QuVx06zLa7u6UEuJ7u40/wtW1uHUjo7f4dx1C231xVpdwgk6SD18lX1bJwG4zCM3L81kdJh+IZ2iYDo1H6arZcxx6LjrO5qUzJjTyhdJh2KioNSJ6INxrOS1bjALd5zOo0nO/EWNLv7olWOZvkmZEURwEtf2lGvXYYgNLjUpwNdWu8ehB8Vs0at01oztpvPMscWz45XbfMqwJAUGo35boNCviFcDSi49BLP1VDWxSvVfkqUajANhBM69RouvbCkUGoKO1qUWRmkf0uVxRxGh+No6SYPyKmra0xqSGrAaNF3NjvCQgzvdRrMc2A5uomdyq5gNNhpVZLBo1/LLyBPIhH2FNutMim4dNB6jYhaTMa7wo1mls6B4B7Nxj8Q28ihpoU7w2tQvJcaTjBI1kcnehVq2nUFRppPljgS4aCZG46FUGJYc5tZ1PNu3MKXJw8Ojh8ldYBilu9gyvlze6WnRzSOR8U0rBjNjUbRzOOuaZ1OWTofnC3LTFadVgeCAYgjoRyPqvnG8WZBaYII/LZcHf4u2m4lrwzMO8DGp6weasmza04n4kFBxE/muaN9WuvdDiPUNTDgcRq5Gy5rPed+I9B4BdvhmEdk3oR8PIDkIW/rH+s9uYteASR2twcx3DPgHpzXMcd1MhZRAge9HgJAH3XrdxfAUy08huvE+M77tbt5GzYaPSZ+pWsLbWOT6iiREXd5xERAREQSoUqEBERASURBsW189nunQ8la2+NyO9MjYj7b6KiQFSyNTKx22F8QVKbmvY/MWmQZg+Rjcea7ShxXSuBmc40qjRq0+6Z3XjlGsZ0MEbEaFW1DFCNHtnWZjfzHRc8uOV1xzerUa7nDSHCDzGq+6VZtNxLszSRpvE6LhKT6TmipRe+k/mzM4jzbuIVnY4zVAyVC2qOpyy3XeQuVxdZXotDFWuYAXNnzWscVg6VwSPhOXlyXNnEWvAYGjqXQ7bTURusrMMnVrXt6u7pJ/u1AWdKtv3sa4Q6GRzJMeix/vM0EF0OadspEKtdhtJ3cNZ5PJkMIHlIWI8O27dDXMn4e7BV1BfW3Ebakw6GtMmdIAH6rat+IGmTmJABJPIAE/kuPr4U1neFaCPLbp5L5t7e6vQ6lbOGQd19QmGTGwAElNJt2nDd2LqkLl5nPOUcmtkgAeOhW7dUaY3ETs7l6rg7fD7rC6eSo4VKIJPdkFk7yOY8tRK6Sxx5tZky1zSBBBBlSxY1715pXdDtH/wXZg4GSM8dwT0Ov0XS1WNezRv9OgJ/wArRqWdKvSLHt0PI7+YVILypavFKs92Qn+HV3BH4XdHILa9sM1SneT3qMNcYiaZPeBE7iZ9Cud4jwpjroil3H1W5qVVpGVzwPddGhnTfrK6m3v2Eb6Gd41nqvjsbeoMpa2AZA6Hqkpp4/dYtiJPZdkabhoXuBPykQq2+4Uu4NV38Q7nUl31Xur7GnHutiIjSFpXlqwMiB4eS3OTXUYuG+6839leJMpVX03nK/ds8xzC9JxLGaYEgiTMj8/JecYrhlNtXO3u7nTSFzGPY4ah7Nj3Fo0Jk97/AAtePnds78ZpecTccEk0qBnk6py/pXEOdJnqoRdZjJ043K3sREWmRERAREQSoUqEBERAREQEREAFWVrcNd3XKtRFlW3aOpOBY7Qarp7Cpa3DdHdnX5iIDvTYrhhWPPVfQuOXTY8ws3Hbcyd9SxltDuVAO6dtRp4Qs11xiXNyMDdecn7QuHZixIh7qhA2Gcx9Vi/4hDszRHiSXFZ8G/kdpb3r3H/mPLuTNPmTyVi23ruH8lg83ku+caLjaPEzm/E70AbPqSVsfvvU6HwE6LNxqzOLvEcIuy3QNb6uJ+a6HgjGP2CgKNcQS9xkGR3oMn7Lh28eVOhkiJnQddFltb92IVRbsd2eb3qrjs0ETCXG6+18p+PXcRqUbtnvAnlr9FxFbB61nUNWhLqTzLqQ/wDpvQqqxLE32LwxlQ1mN0NSBPnIVtY+0Cg5oaRJ6HZY1Z101uVlpcZvJyN7sbz723NXbsRZXo9nUDSCNVzGKUKFcZ2w124I3CpbG+NN0VXHKNiOYBA8hqU8dm9OlrYfXZAoVHEHZp1MR1WkziV9F4ZUkOMHznmOq3W8Stog1DkY0AgAvaajtNoGy4HiDiH9ocDqSOcREbALWOO+0yy09PtsbzDM58aczoPE+KqeIuOKTRka6Y267LzOtitZ4g1Hx0krVJWpx+3O8vpZYlj1StImAem581WIi69OVtoiIiCIiAiIgIiIJUKVCKKVCQiJRFBQEREBERARFKCEREBERAUtcRqCQfqoRBYUcUdtUJLfmVF3XokdwEHrstBFNLut2zxF7SAXuDefOPRXbeIqFNpyh1V7o1IDWjKZHU7/AGXLolm1mVjNdXLqji90STy0GqwoirIiIgIiICIiAiJCAiIgIiIJhIX3KglFfMIplQgKFKhEEREBERAREQSVCIglERFQimFCIIpRBCIiAiIgIiICKUKKhERASVKIIRSiIhERBkUFERp8lEREFCIgIiICIiIIiIAUoiKSoREEoiICIiAiIgIiICQiIEIiICIiAiIgIiIBREQf/9k="/>
          <p:cNvSpPr>
            <a:spLocks noChangeAspect="1" noChangeArrowheads="1"/>
          </p:cNvSpPr>
          <p:nvPr/>
        </p:nvSpPr>
        <p:spPr bwMode="auto">
          <a:xfrm>
            <a:off x="88900" y="-822325"/>
            <a:ext cx="2647950" cy="1724025"/>
          </a:xfrm>
          <a:prstGeom prst="rect">
            <a:avLst/>
          </a:prstGeom>
          <a:noFill/>
          <a:ln w="9525">
            <a:noFill/>
            <a:miter lim="800000"/>
            <a:headEnd/>
            <a:tailEnd/>
          </a:ln>
        </p:spPr>
        <p:txBody>
          <a:bodyPr/>
          <a:lstStyle/>
          <a:p>
            <a:endParaRPr lang="en-US"/>
          </a:p>
        </p:txBody>
      </p:sp>
      <p:sp>
        <p:nvSpPr>
          <p:cNvPr id="12297" name="AutoShape 11" descr="data:image/jpg;base64,/9j/4AAQSkZJRgABAQAAAQABAAD/2wCEAAkGBhAQEBUPEBEQEhMQFRUWEhAYFBAVEhQVFBAVFhkVFhgaHCYgGhkjGhQUHy8gIycpLCwsFR4xNTAqNSYrLCkBCQoKDgwNFw8PFSkcFxwpKSkpKSkpKSkpKSkpKSkpKSkpKSkpKSkpKSkpLCksLCksKSksLCkpKSwpLCkpKSkpKf/AABEIALUBFgMBIgACEQEDEQH/xAAcAAEAAgMBAQEAAAAAAAAAAAAAAQUDBAYHAgj/xAA+EAABAwIEAwUGAwcCBwAAAAABAAIRAwQFEiExBkFREyJhcYEHMkKRobFSwdEUFiMzgpLhYvAVQ1NUcqKy/8QAGAEBAQEBAQAAAAAAAAAAAAAAAAECAwT/xAAgEQEBAAICAgMBAQAAAAAAAAAAAQIRAzESURMhQXFh/9oADAMBAAIRAxEAPwDw+EhEQISElJRSEhSiCISFKiUEwmVRKlAhQpUIgiIgIiICIiAiIgJCIgQkIiBCIiAiIgJCIgQkJKlBEIiIoiIiJUIiAiIgJKIglIUIgmEREUUKUQQilEQhIUIgmFCIgIiICIiAiIgIiICmERFFCKUCFCIiEoiICKUQQiSiAiIgIiICIiAiIgIiICIiAiIgIiICIiAiIgIiIClfTKRcYAlbP/DXRMH5faUWRqKFsfsZ2+6x1Ldzdwps1WNERVBERAREQEREH06mRuCvlW9Wlm326rBXw7m1TbdxV6LLVt3N3CxKsaEQLueGPZRdXdIXFUihRcJY4iXvB2IbI08SVLZO1kt6cMi9SqeyKkx2V9aqfEZBP/qVd4X7M8OyFj6L3uPxuqPn0ywAsXkxdPirxJF7pR9j+HzJZVP+k1HR9IP1W+PZbh//AG7fm79VPlifHXgFGg55ytaXE7AAk/IK3tODL2rtRc0Hm4hv31Xu1pwNa0RFGk2nO8TPzWZ3D0e65w9dPqs3l9Nzjn68KuuBLymJLWGOQcJVFcWr6ZyvaWnoQv0S7CH7FzT5hUeKcMZgZpNePw6OafLoUnL7W8U/HhqL0mpwXaVCQGOpu5tBIg+RWhc+zX/p1j5OAP1ELpOSOd464VFe4hwbd0dcmcdW6/TdUlSmWmHAgjkQQVqWMWWPlERVBEVjgOBVrysKFFsuO5+FrebnHkEJNvnCMErXdTsqDMzuZmGtExLjsArLHeC69pXbbuLajnNDjkDobO4M9F6tw/htjhtLsxNaq18ueBq+qBs0dG/TVa91gda5qOqvinn+GZPr+i4/J9/47zi+nC4Zw0xgmrrOzGmST4kb+SurbAO0ENaWDod9OQldPhvDfZP1ObaDAkeSuf2HWQCJ5jaVi5ukx04W84WaBqGu0256em6o7rh86wDG+u22oXpWIWRy7DnrGi5q8puaYgidY5eiTKlkeZX+GFhMeeirl6NiFJgBDhqRsYnWNlxWLYf2ZzAy12y745bcM8f2K5ERacxERAREQdLTpSIn/wAv0C+xamQWgRy1Ovotu3twBB9fMrbtLQF0bDfz05Lla9GlVUo5tMm3nsq28wjm0egXdii0Mgbga85kwvi3wRtQmZ+3TVSZrcNvM30iDBC/RnA2OC6w2lVcRLW9m8mJzM7pgDYRC82uuEWNf3muc07HU811HAFmaFSo2jkAe2XAg6ZCYj+8qZ5eUTHC410d0+fAt5azE7rG/F6dEAvIBmAOZPQLBjFYWzXV6tXOXCMsADaQGjeVzHDVCpeXJuK+jW+4zk0HkOp6lcpHV3tvjROrWOI3+ELMMddH8r0kSseVrdh6pQyySdhz5qDMMccRPYu9C1fQxj8VKqPHKCPupbUbyB+oWZgH+9URip3dJ5gET0Oh+RWU028lrV8Na6TlB8P0Wt2D2Du1CP8AS6DHz1QV/EWFtINVuj2CZ6gcitC0AgK0u31C0tIaSQdnfr+qqLS3c2pDgQTtOx8lVb5w7PotO74Ntqv81gf5/krllQNGpWI3ueWs8pTdHLVfZfYF0NY/NzaKj4Hmte99kNvlJYXtPgSfvK9Ds7UNHidys9UABXzy9s+M9Pz9j/A1W1BdmzAeEFd/7M2UKeGzTa016j3iptmkO7s9GhmUjxKz8UkVHGkACXGAPE6LpOGeGKVpRbTa0Tu93NzjuT9lq57n2zMJLuM+G4QxhzFoLzu6BPkOgWzWtyTodFttELWp1xmew/DBGsy1w3+cj0XNvb7oWQ3WwaQCxUX/AEWTMg17mg0iCuNx2yezaCG7HmB0PVdtU2XOY+2WkESY0/ykHmWIVmg5jDnNce7tpMALnrmkcpB1BJy6yAr7iG3dOY5WHcQCQfDzVHUYW0pduPmOf1n6r049OWSkhEJRdHAREQEREHV218C6ZEc1aWNy0OY8xEgH5rg21nDYlbtrizmjKdR9li4enacj1B9IeBnUeMmVv2lESIgCNR4krisB4pY6KdQ6A90/l+a7fD3do3ukem/muFljtLuLy0ptcCHA6b9DGuixPthmkS3TUDQwZHL0WGjVcBrzjT7rOLkPG5a4c9IOo0WGlVjHD/aADV0bEkkDUaeAVnhlmxgazLkj7+a3DWbMT7w67EafLVRWpZhG+x5a/wCVdj6qUiNXP0GxHj1lZbSjAIcdZ9FWvunMcAZc0kA+AV3YvBAcCCD91B9uqlupBjwEjzWxbXDXiWEHkR0M7EcivrKPBaN1aB2pEEbPBII9R+aM9rJ3j81GQHkFTi9rUxDh2zR8QADx6bO9IX1a47RqONNrwHjeme68eh1Q0sf2UdBqsF1hzXNghZg52w1WRs80HM3GCvdIzPifD81s2VEUiGuBBOxI0PqF0FEt2dAP3WrjGVtMkRMQPXRDaGaBV+M4iGM31cQB5kwqaniddxygQNg7wX0eGqtVwe6q7u6hsCJ6ornrO5D8SY0nQVDHmGmPqF6hbN0Xndrwe+0u2XFSpnph0kxBBOgOnISu6qVsgkemukxzKuSN+oAqm8w8uIcwkEagiNOo8j0Wy657SkS3eCI6O6L7s352ZtiJBEyNOYUI+KFGBz/2F8vqwtLGse7Fo7pMmNFDKgezOJB6IPu4uCqy7dmBnotmq+NytK/uWtbJMAJFcTi1sJM/fTzjkuMx+tECfe1I5aCF1mOYo0SZEa6+C4i9ove03DpDS4NbPMQeXTRejBxzqvREXVwEREBERAREQS10LosB4uq27hrmb0J1XOIpZKsysey2HG1C5YATlcOROo6wrdlek/VrhuOfQ814TQuCw6fJXdniLdCKhYeYmFyvG748m3tj6BHfB0jkfJblnQaAY11mdV5bhnFl1REB/aUzuD+oXV4Xxgx/vAMPMdPQ7t8QuVx06zLa7u6UEuJ7u40/wtW1uHUjo7f4dx1C231xVpdwgk6SD18lX1bJwG4zCM3L81kdJh+IZ2iYDo1H6arZcxx6LjrO5qUzJjTyhdJh2KioNSJ6INxrOS1bjALd5zOo0nO/EWNLv7olWOZvkmZEURwEtf2lGvXYYgNLjUpwNdWu8ehB8Vs0at01oztpvPMscWz45XbfMqwJAUGo35boNCviFcDSi49BLP1VDWxSvVfkqUajANhBM69RouvbCkUGoKO1qUWRmkf0uVxRxGh+No6SYPyKmra0xqSGrAaNF3NjvCQgzvdRrMc2A5uomdyq5gNNhpVZLBo1/LLyBPIhH2FNutMim4dNB6jYhaTMa7wo1mls6B4B7Nxj8Q28ihpoU7w2tQvJcaTjBI1kcnehVq2nUFRppPljgS4aCZG46FUGJYc5tZ1PNu3MKXJw8Ojh8ldYBilu9gyvlze6WnRzSOR8U0rBjNjUbRzOOuaZ1OWTofnC3LTFadVgeCAYgjoRyPqvnG8WZBaYII/LZcHf4u2m4lrwzMO8DGp6weasmza04n4kFBxE/muaN9WuvdDiPUNTDgcRq5Gy5rPed+I9B4BdvhmEdk3oR8PIDkIW/rH+s9uYteASR2twcx3DPgHpzXMcd1MhZRAge9HgJAH3XrdxfAUy08huvE+M77tbt5GzYaPSZ+pWsLbWOT6iiREXd5xERAREQSoUqEBERASURBsW189nunQ8la2+NyO9MjYj7b6KiQFSyNTKx22F8QVKbmvY/MWmQZg+Rjcea7ShxXSuBmc40qjRq0+6Z3XjlGsZ0MEbEaFW1DFCNHtnWZjfzHRc8uOV1xzerUa7nDSHCDzGq+6VZtNxLszSRpvE6LhKT6TmipRe+k/mzM4jzbuIVnY4zVAyVC2qOpyy3XeQuVxdZXotDFWuYAXNnzWscVg6VwSPhOXlyXNnEWvAYGjqXQ7bTURusrMMnVrXt6u7pJ/u1AWdKtv3sa4Q6GRzJMeix/vM0EF0OadspEKtdhtJ3cNZ5PJkMIHlIWI8O27dDXMn4e7BV1BfW3Ebakw6GtMmdIAH6rat+IGmTmJABJPIAE/kuPr4U1neFaCPLbp5L5t7e6vQ6lbOGQd19QmGTGwAElNJt2nDd2LqkLl5nPOUcmtkgAeOhW7dUaY3ETs7l6rg7fD7rC6eSo4VKIJPdkFk7yOY8tRK6Sxx5tZky1zSBBBBlSxY1715pXdDtH/wXZg4GSM8dwT0Ov0XS1WNezRv9OgJ/wArRqWdKvSLHt0PI7+YVILypavFKs92Qn+HV3BH4XdHILa9sM1SneT3qMNcYiaZPeBE7iZ9Cud4jwpjroil3H1W5qVVpGVzwPddGhnTfrK6m3v2Eb6Gd41nqvjsbeoMpa2AZA6Hqkpp4/dYtiJPZdkabhoXuBPykQq2+4Uu4NV38Q7nUl31Xur7GnHutiIjSFpXlqwMiB4eS3OTXUYuG+6839leJMpVX03nK/ds8xzC9JxLGaYEgiTMj8/JecYrhlNtXO3u7nTSFzGPY4ah7Nj3Fo0Jk97/AAtePnds78ZpecTccEk0qBnk6py/pXEOdJnqoRdZjJ043K3sREWmRERAREQSoUqEBERAREQEREAFWVrcNd3XKtRFlW3aOpOBY7Qarp7Cpa3DdHdnX5iIDvTYrhhWPPVfQuOXTY8ws3Hbcyd9SxltDuVAO6dtRp4Qs11xiXNyMDdecn7QuHZixIh7qhA2Gcx9Vi/4hDszRHiSXFZ8G/kdpb3r3H/mPLuTNPmTyVi23ruH8lg83ku+caLjaPEzm/E70AbPqSVsfvvU6HwE6LNxqzOLvEcIuy3QNb6uJ+a6HgjGP2CgKNcQS9xkGR3oMn7Lh28eVOhkiJnQddFltb92IVRbsd2eb3qrjs0ETCXG6+18p+PXcRqUbtnvAnlr9FxFbB61nUNWhLqTzLqQ/wDpvQqqxLE32LwxlQ1mN0NSBPnIVtY+0Cg5oaRJ6HZY1Z101uVlpcZvJyN7sbz723NXbsRZXo9nUDSCNVzGKUKFcZ2w124I3CpbG+NN0VXHKNiOYBA8hqU8dm9OlrYfXZAoVHEHZp1MR1WkziV9F4ZUkOMHznmOq3W8Stog1DkY0AgAvaajtNoGy4HiDiH9ocDqSOcREbALWOO+0yy09PtsbzDM58aczoPE+KqeIuOKTRka6Y267LzOtitZ4g1Hx0krVJWpx+3O8vpZYlj1StImAem581WIi69OVtoiIiCIiAiIgIiIJUKVCKKVCQiJRFBQEREBERARFKCEREBERAUtcRqCQfqoRBYUcUdtUJLfmVF3XokdwEHrstBFNLut2zxF7SAXuDefOPRXbeIqFNpyh1V7o1IDWjKZHU7/AGXLolm1mVjNdXLqji90STy0GqwoirIiIgIiICIiAiJCAiIgIiIJhIX3KglFfMIplQgKFKhEEREBERAREQSVCIglERFQimFCIIpRBCIiAiIgIiICKUKKhERASVKIIRSiIhERBkUFERp8lEREFCIgIiICIiIIiIAUoiKSoREEoiICIiAiIgIiICQiIEIiICIiAiIgIiIBREQf/9k="/>
          <p:cNvSpPr>
            <a:spLocks noChangeAspect="1" noChangeArrowheads="1"/>
          </p:cNvSpPr>
          <p:nvPr/>
        </p:nvSpPr>
        <p:spPr bwMode="auto">
          <a:xfrm>
            <a:off x="88900" y="-822325"/>
            <a:ext cx="2647950" cy="1724025"/>
          </a:xfrm>
          <a:prstGeom prst="rect">
            <a:avLst/>
          </a:prstGeom>
          <a:noFill/>
          <a:ln w="9525">
            <a:noFill/>
            <a:miter lim="800000"/>
            <a:headEnd/>
            <a:tailEnd/>
          </a:ln>
        </p:spPr>
        <p:txBody>
          <a:bodyPr/>
          <a:lstStyle/>
          <a:p>
            <a:endParaRPr lang="en-US"/>
          </a:p>
        </p:txBody>
      </p:sp>
      <p:sp>
        <p:nvSpPr>
          <p:cNvPr id="12298" name="AutoShape 13" descr="data:image/jpg;base64,/9j/4AAQSkZJRgABAQAAAQABAAD/2wCEAAkGBhAQEBUPEBEQEhMQFRUWEhAYFBAVEhQVFBAVFhkVFhgaHCYgGhkjGhQUHy8gIycpLCwsFR4xNTAqNSYrLCkBCQoKDgwNFw8PFSkcFxwpKSkpKSkpKSkpKSkpKSkpKSkpKSkpKSkpKSkpLCksLCksKSksLCkpKSwpLCkpKSkpKf/AABEIALUBFgMBIgACEQEDEQH/xAAcAAEAAgMBAQEAAAAAAAAAAAAAAQUDBAYHAgj/xAA+EAABAwIEAwUGAwcCBwAAAAABAAIRAwQFEiExBkFREyJhcYEHMkKRobFSwdEUFiMzgpLhYvAVQ1NUcqKy/8QAGAEBAQEBAQAAAAAAAAAAAAAAAAECAwT/xAAgEQEBAAICAgMBAQAAAAAAAAAAAQIRAzESURMhQXFh/9oADAMBAAIRAxEAPwDw+EhEQISElJRSEhSiCISFKiUEwmVRKlAhQpUIgiIgIiICIiAiIgJCIgQkIiBCIiAiIgJCIgQkJKlBEIiIoiIiJUIiAiIgJKIglIUIgmEREUUKUQQilEQhIUIgmFCIgIiICIiAiIgIiICmERFFCKUCFCIiEoiICKUQQiSiAiIgIiICIiAiIgIiICIiAiIgIiICIiAiIgIiIClfTKRcYAlbP/DXRMH5faUWRqKFsfsZ2+6x1Ldzdwps1WNERVBERAREQEREH06mRuCvlW9Wlm326rBXw7m1TbdxV6LLVt3N3CxKsaEQLueGPZRdXdIXFUihRcJY4iXvB2IbI08SVLZO1kt6cMi9SqeyKkx2V9aqfEZBP/qVd4X7M8OyFj6L3uPxuqPn0ywAsXkxdPirxJF7pR9j+HzJZVP+k1HR9IP1W+PZbh//AG7fm79VPlifHXgFGg55ytaXE7AAk/IK3tODL2rtRc0Hm4hv31Xu1pwNa0RFGk2nO8TPzWZ3D0e65w9dPqs3l9Nzjn68KuuBLymJLWGOQcJVFcWr6ZyvaWnoQv0S7CH7FzT5hUeKcMZgZpNePw6OafLoUnL7W8U/HhqL0mpwXaVCQGOpu5tBIg+RWhc+zX/p1j5OAP1ELpOSOd464VFe4hwbd0dcmcdW6/TdUlSmWmHAgjkQQVqWMWWPlERVBEVjgOBVrysKFFsuO5+FrebnHkEJNvnCMErXdTsqDMzuZmGtExLjsArLHeC69pXbbuLajnNDjkDobO4M9F6tw/htjhtLsxNaq18ueBq+qBs0dG/TVa91gda5qOqvinn+GZPr+i4/J9/47zi+nC4Zw0xgmrrOzGmST4kb+SurbAO0ENaWDod9OQldPhvDfZP1ObaDAkeSuf2HWQCJ5jaVi5ukx04W84WaBqGu0256em6o7rh86wDG+u22oXpWIWRy7DnrGi5q8puaYgidY5eiTKlkeZX+GFhMeeirl6NiFJgBDhqRsYnWNlxWLYf2ZzAy12y745bcM8f2K5ERacxERAREQdLTpSIn/wAv0C+xamQWgRy1Ovotu3twBB9fMrbtLQF0bDfz05Lla9GlVUo5tMm3nsq28wjm0egXdii0Mgbga85kwvi3wRtQmZ+3TVSZrcNvM30iDBC/RnA2OC6w2lVcRLW9m8mJzM7pgDYRC82uuEWNf3muc07HU811HAFmaFSo2jkAe2XAg6ZCYj+8qZ5eUTHC410d0+fAt5azE7rG/F6dEAvIBmAOZPQLBjFYWzXV6tXOXCMsADaQGjeVzHDVCpeXJuK+jW+4zk0HkOp6lcpHV3tvjROrWOI3+ELMMddH8r0kSseVrdh6pQyySdhz5qDMMccRPYu9C1fQxj8VKqPHKCPupbUbyB+oWZgH+9URip3dJ5gET0Oh+RWU028lrV8Na6TlB8P0Wt2D2Du1CP8AS6DHz1QV/EWFtINVuj2CZ6gcitC0AgK0u31C0tIaSQdnfr+qqLS3c2pDgQTtOx8lVb5w7PotO74Ntqv81gf5/krllQNGpWI3ueWs8pTdHLVfZfYF0NY/NzaKj4Hmte99kNvlJYXtPgSfvK9Ds7UNHidys9UABXzy9s+M9Pz9j/A1W1BdmzAeEFd/7M2UKeGzTa016j3iptmkO7s9GhmUjxKz8UkVHGkACXGAPE6LpOGeGKVpRbTa0Tu93NzjuT9lq57n2zMJLuM+G4QxhzFoLzu6BPkOgWzWtyTodFttELWp1xmew/DBGsy1w3+cj0XNvb7oWQ3WwaQCxUX/AEWTMg17mg0iCuNx2yezaCG7HmB0PVdtU2XOY+2WkESY0/ykHmWIVmg5jDnNce7tpMALnrmkcpB1BJy6yAr7iG3dOY5WHcQCQfDzVHUYW0pduPmOf1n6r049OWSkhEJRdHAREQEREHV218C6ZEc1aWNy0OY8xEgH5rg21nDYlbtrizmjKdR9li4enacj1B9IeBnUeMmVv2lESIgCNR4krisB4pY6KdQ6A90/l+a7fD3do3ukem/muFljtLuLy0ptcCHA6b9DGuixPthmkS3TUDQwZHL0WGjVcBrzjT7rOLkPG5a4c9IOo0WGlVjHD/aADV0bEkkDUaeAVnhlmxgazLkj7+a3DWbMT7w67EafLVRWpZhG+x5a/wCVdj6qUiNXP0GxHj1lZbSjAIcdZ9FWvunMcAZc0kA+AV3YvBAcCCD91B9uqlupBjwEjzWxbXDXiWEHkR0M7EcivrKPBaN1aB2pEEbPBII9R+aM9rJ3j81GQHkFTi9rUxDh2zR8QADx6bO9IX1a47RqONNrwHjeme68eh1Q0sf2UdBqsF1hzXNghZg52w1WRs80HM3GCvdIzPifD81s2VEUiGuBBOxI0PqF0FEt2dAP3WrjGVtMkRMQPXRDaGaBV+M4iGM31cQB5kwqaniddxygQNg7wX0eGqtVwe6q7u6hsCJ6ornrO5D8SY0nQVDHmGmPqF6hbN0Xndrwe+0u2XFSpnph0kxBBOgOnISu6qVsgkemukxzKuSN+oAqm8w8uIcwkEagiNOo8j0Wy657SkS3eCI6O6L7s352ZtiJBEyNOYUI+KFGBz/2F8vqwtLGse7Fo7pMmNFDKgezOJB6IPu4uCqy7dmBnotmq+NytK/uWtbJMAJFcTi1sJM/fTzjkuMx+tECfe1I5aCF1mOYo0SZEa6+C4i9ove03DpDS4NbPMQeXTRejBxzqvREXVwEREBERAREQS10LosB4uq27hrmb0J1XOIpZKsysey2HG1C5YATlcOROo6wrdlek/VrhuOfQ814TQuCw6fJXdniLdCKhYeYmFyvG748m3tj6BHfB0jkfJblnQaAY11mdV5bhnFl1REB/aUzuD+oXV4Xxgx/vAMPMdPQ7t8QuVx06zLa7u6UEuJ7u40/wtW1uHUjo7f4dx1C231xVpdwgk6SD18lX1bJwG4zCM3L81kdJh+IZ2iYDo1H6arZcxx6LjrO5qUzJjTyhdJh2KioNSJ6INxrOS1bjALd5zOo0nO/EWNLv7olWOZvkmZEURwEtf2lGvXYYgNLjUpwNdWu8ehB8Vs0at01oztpvPMscWz45XbfMqwJAUGo35boNCviFcDSi49BLP1VDWxSvVfkqUajANhBM69RouvbCkUGoKO1qUWRmkf0uVxRxGh+No6SYPyKmra0xqSGrAaNF3NjvCQgzvdRrMc2A5uomdyq5gNNhpVZLBo1/LLyBPIhH2FNutMim4dNB6jYhaTMa7wo1mls6B4B7Nxj8Q28ihpoU7w2tQvJcaTjBI1kcnehVq2nUFRppPljgS4aCZG46FUGJYc5tZ1PNu3MKXJw8Ojh8ldYBilu9gyvlze6WnRzSOR8U0rBjNjUbRzOOuaZ1OWTofnC3LTFadVgeCAYgjoRyPqvnG8WZBaYII/LZcHf4u2m4lrwzMO8DGp6weasmza04n4kFBxE/muaN9WuvdDiPUNTDgcRq5Gy5rPed+I9B4BdvhmEdk3oR8PIDkIW/rH+s9uYteASR2twcx3DPgHpzXMcd1MhZRAge9HgJAH3XrdxfAUy08huvE+M77tbt5GzYaPSZ+pWsLbWOT6iiREXd5xERAREQSoUqEBERASURBsW189nunQ8la2+NyO9MjYj7b6KiQFSyNTKx22F8QVKbmvY/MWmQZg+Rjcea7ShxXSuBmc40qjRq0+6Z3XjlGsZ0MEbEaFW1DFCNHtnWZjfzHRc8uOV1xzerUa7nDSHCDzGq+6VZtNxLszSRpvE6LhKT6TmipRe+k/mzM4jzbuIVnY4zVAyVC2qOpyy3XeQuVxdZXotDFWuYAXNnzWscVg6VwSPhOXlyXNnEWvAYGjqXQ7bTURusrMMnVrXt6u7pJ/u1AWdKtv3sa4Q6GRzJMeix/vM0EF0OadspEKtdhtJ3cNZ5PJkMIHlIWI8O27dDXMn4e7BV1BfW3Ebakw6GtMmdIAH6rat+IGmTmJABJPIAE/kuPr4U1neFaCPLbp5L5t7e6vQ6lbOGQd19QmGTGwAElNJt2nDd2LqkLl5nPOUcmtkgAeOhW7dUaY3ETs7l6rg7fD7rC6eSo4VKIJPdkFk7yOY8tRK6Sxx5tZky1zSBBBBlSxY1715pXdDtH/wXZg4GSM8dwT0Ov0XS1WNezRv9OgJ/wArRqWdKvSLHt0PI7+YVILypavFKs92Qn+HV3BH4XdHILa9sM1SneT3qMNcYiaZPeBE7iZ9Cud4jwpjroil3H1W5qVVpGVzwPddGhnTfrK6m3v2Eb6Gd41nqvjsbeoMpa2AZA6Hqkpp4/dYtiJPZdkabhoXuBPykQq2+4Uu4NV38Q7nUl31Xur7GnHutiIjSFpXlqwMiB4eS3OTXUYuG+6839leJMpVX03nK/ds8xzC9JxLGaYEgiTMj8/JecYrhlNtXO3u7nTSFzGPY4ah7Nj3Fo0Jk97/AAtePnds78ZpecTccEk0qBnk6py/pXEOdJnqoRdZjJ043K3sREWmRERAREQSoUqEBERAREQEREAFWVrcNd3XKtRFlW3aOpOBY7Qarp7Cpa3DdHdnX5iIDvTYrhhWPPVfQuOXTY8ws3Hbcyd9SxltDuVAO6dtRp4Qs11xiXNyMDdecn7QuHZixIh7qhA2Gcx9Vi/4hDszRHiSXFZ8G/kdpb3r3H/mPLuTNPmTyVi23ruH8lg83ku+caLjaPEzm/E70AbPqSVsfvvU6HwE6LNxqzOLvEcIuy3QNb6uJ+a6HgjGP2CgKNcQS9xkGR3oMn7Lh28eVOhkiJnQddFltb92IVRbsd2eb3qrjs0ETCXG6+18p+PXcRqUbtnvAnlr9FxFbB61nUNWhLqTzLqQ/wDpvQqqxLE32LwxlQ1mN0NSBPnIVtY+0Cg5oaRJ6HZY1Z101uVlpcZvJyN7sbz723NXbsRZXo9nUDSCNVzGKUKFcZ2w124I3CpbG+NN0VXHKNiOYBA8hqU8dm9OlrYfXZAoVHEHZp1MR1WkziV9F4ZUkOMHznmOq3W8Stog1DkY0AgAvaajtNoGy4HiDiH9ocDqSOcREbALWOO+0yy09PtsbzDM58aczoPE+KqeIuOKTRka6Y267LzOtitZ4g1Hx0krVJWpx+3O8vpZYlj1StImAem581WIi69OVtoiIiCIiAiIgIiIJUKVCKKVCQiJRFBQEREBERARFKCEREBERAUtcRqCQfqoRBYUcUdtUJLfmVF3XokdwEHrstBFNLut2zxF7SAXuDefOPRXbeIqFNpyh1V7o1IDWjKZHU7/AGXLolm1mVjNdXLqji90STy0GqwoirIiIgIiICIiAiJCAiIgIiIJhIX3KglFfMIplQgKFKhEEREBERAREQSVCIglERFQimFCIIpRBCIiAiIgIiICKUKKhERASVKIIRSiIhERBkUFERp8lEREFCIgIiICIiIIiIAUoiKSoREEoiICIiAiIgIiICQiIEIiICIiAiIgIiIBREQf/9k="/>
          <p:cNvSpPr>
            <a:spLocks noChangeAspect="1" noChangeArrowheads="1"/>
          </p:cNvSpPr>
          <p:nvPr/>
        </p:nvSpPr>
        <p:spPr bwMode="auto">
          <a:xfrm>
            <a:off x="88900" y="-822325"/>
            <a:ext cx="2647950" cy="1724025"/>
          </a:xfrm>
          <a:prstGeom prst="rect">
            <a:avLst/>
          </a:prstGeom>
          <a:noFill/>
          <a:ln w="9525">
            <a:noFill/>
            <a:miter lim="800000"/>
            <a:headEnd/>
            <a:tailEnd/>
          </a:ln>
        </p:spPr>
        <p:txBody>
          <a:bodyPr/>
          <a:lstStyle/>
          <a:p>
            <a:endParaRPr lang="en-US"/>
          </a:p>
        </p:txBody>
      </p:sp>
      <p:sp>
        <p:nvSpPr>
          <p:cNvPr id="12299" name="AutoShape 15" descr="data:image/jpg;base64,/9j/4AAQSkZJRgABAQAAAQABAAD/2wCEAAkGBhAQEBUPEBEQEhMQFRUWEhAYFBAVEhQVFBAVFhkVFhgaHCYgGhkjGhQUHy8gIycpLCwsFR4xNTAqNSYrLCkBCQoKDgwNFw8PFSkcFxwpKSkpKSkpKSkpKSkpKSkpKSkpKSkpKSkpKSkpLCksLCksKSksLCkpKSwpLCkpKSkpKf/AABEIALUBFgMBIgACEQEDEQH/xAAcAAEAAgMBAQEAAAAAAAAAAAAAAQUDBAYHAgj/xAA+EAABAwIEAwUGAwcCBwAAAAABAAIRAwQFEiExBkFREyJhcYEHMkKRobFSwdEUFiMzgpLhYvAVQ1NUcqKy/8QAGAEBAQEBAQAAAAAAAAAAAAAAAAECAwT/xAAgEQEBAAICAgMBAQAAAAAAAAAAAQIRAzESURMhQXFh/9oADAMBAAIRAxEAPwDw+EhEQISElJRSEhSiCISFKiUEwmVRKlAhQpUIgiIgIiICIiAiIgJCIgQkIiBCIiAiIgJCIgQkJKlBEIiIoiIiJUIiAiIgJKIglIUIgmEREUUKUQQilEQhIUIgmFCIgIiICIiAiIgIiICmERFFCKUCFCIiEoiICKUQQiSiAiIgIiICIiAiIgIiICIiAiIgIiICIiAiIgIiIClfTKRcYAlbP/DXRMH5faUWRqKFsfsZ2+6x1Ldzdwps1WNERVBERAREQEREH06mRuCvlW9Wlm326rBXw7m1TbdxV6LLVt3N3CxKsaEQLueGPZRdXdIXFUihRcJY4iXvB2IbI08SVLZO1kt6cMi9SqeyKkx2V9aqfEZBP/qVd4X7M8OyFj6L3uPxuqPn0ywAsXkxdPirxJF7pR9j+HzJZVP+k1HR9IP1W+PZbh//AG7fm79VPlifHXgFGg55ytaXE7AAk/IK3tODL2rtRc0Hm4hv31Xu1pwNa0RFGk2nO8TPzWZ3D0e65w9dPqs3l9Nzjn68KuuBLymJLWGOQcJVFcWr6ZyvaWnoQv0S7CH7FzT5hUeKcMZgZpNePw6OafLoUnL7W8U/HhqL0mpwXaVCQGOpu5tBIg+RWhc+zX/p1j5OAP1ELpOSOd464VFe4hwbd0dcmcdW6/TdUlSmWmHAgjkQQVqWMWWPlERVBEVjgOBVrysKFFsuO5+FrebnHkEJNvnCMErXdTsqDMzuZmGtExLjsArLHeC69pXbbuLajnNDjkDobO4M9F6tw/htjhtLsxNaq18ueBq+qBs0dG/TVa91gda5qOqvinn+GZPr+i4/J9/47zi+nC4Zw0xgmrrOzGmST4kb+SurbAO0ENaWDod9OQldPhvDfZP1ObaDAkeSuf2HWQCJ5jaVi5ukx04W84WaBqGu0256em6o7rh86wDG+u22oXpWIWRy7DnrGi5q8puaYgidY5eiTKlkeZX+GFhMeeirl6NiFJgBDhqRsYnWNlxWLYf2ZzAy12y745bcM8f2K5ERacxERAREQdLTpSIn/wAv0C+xamQWgRy1Ovotu3twBB9fMrbtLQF0bDfz05Lla9GlVUo5tMm3nsq28wjm0egXdii0Mgbga85kwvi3wRtQmZ+3TVSZrcNvM30iDBC/RnA2OC6w2lVcRLW9m8mJzM7pgDYRC82uuEWNf3muc07HU811HAFmaFSo2jkAe2XAg6ZCYj+8qZ5eUTHC410d0+fAt5azE7rG/F6dEAvIBmAOZPQLBjFYWzXV6tXOXCMsADaQGjeVzHDVCpeXJuK+jW+4zk0HkOp6lcpHV3tvjROrWOI3+ELMMddH8r0kSseVrdh6pQyySdhz5qDMMccRPYu9C1fQxj8VKqPHKCPupbUbyB+oWZgH+9URip3dJ5gET0Oh+RWU028lrV8Na6TlB8P0Wt2D2Du1CP8AS6DHz1QV/EWFtINVuj2CZ6gcitC0AgK0u31C0tIaSQdnfr+qqLS3c2pDgQTtOx8lVb5w7PotO74Ntqv81gf5/krllQNGpWI3ueWs8pTdHLVfZfYF0NY/NzaKj4Hmte99kNvlJYXtPgSfvK9Ds7UNHidys9UABXzy9s+M9Pz9j/A1W1BdmzAeEFd/7M2UKeGzTa016j3iptmkO7s9GhmUjxKz8UkVHGkACXGAPE6LpOGeGKVpRbTa0Tu93NzjuT9lq57n2zMJLuM+G4QxhzFoLzu6BPkOgWzWtyTodFttELWp1xmew/DBGsy1w3+cj0XNvb7oWQ3WwaQCxUX/AEWTMg17mg0iCuNx2yezaCG7HmB0PVdtU2XOY+2WkESY0/ykHmWIVmg5jDnNce7tpMALnrmkcpB1BJy6yAr7iG3dOY5WHcQCQfDzVHUYW0pduPmOf1n6r049OWSkhEJRdHAREQEREHV218C6ZEc1aWNy0OY8xEgH5rg21nDYlbtrizmjKdR9li4enacj1B9IeBnUeMmVv2lESIgCNR4krisB4pY6KdQ6A90/l+a7fD3do3ukem/muFljtLuLy0ptcCHA6b9DGuixPthmkS3TUDQwZHL0WGjVcBrzjT7rOLkPG5a4c9IOo0WGlVjHD/aADV0bEkkDUaeAVnhlmxgazLkj7+a3DWbMT7w67EafLVRWpZhG+x5a/wCVdj6qUiNXP0GxHj1lZbSjAIcdZ9FWvunMcAZc0kA+AV3YvBAcCCD91B9uqlupBjwEjzWxbXDXiWEHkR0M7EcivrKPBaN1aB2pEEbPBII9R+aM9rJ3j81GQHkFTi9rUxDh2zR8QADx6bO9IX1a47RqONNrwHjeme68eh1Q0sf2UdBqsF1hzXNghZg52w1WRs80HM3GCvdIzPifD81s2VEUiGuBBOxI0PqF0FEt2dAP3WrjGVtMkRMQPXRDaGaBV+M4iGM31cQB5kwqaniddxygQNg7wX0eGqtVwe6q7u6hsCJ6ornrO5D8SY0nQVDHmGmPqF6hbN0Xndrwe+0u2XFSpnph0kxBBOgOnISu6qVsgkemukxzKuSN+oAqm8w8uIcwkEagiNOo8j0Wy657SkS3eCI6O6L7s352ZtiJBEyNOYUI+KFGBz/2F8vqwtLGse7Fo7pMmNFDKgezOJB6IPu4uCqy7dmBnotmq+NytK/uWtbJMAJFcTi1sJM/fTzjkuMx+tECfe1I5aCF1mOYo0SZEa6+C4i9ove03DpDS4NbPMQeXTRejBxzqvREXVwEREBERAREQS10LosB4uq27hrmb0J1XOIpZKsysey2HG1C5YATlcOROo6wrdlek/VrhuOfQ814TQuCw6fJXdniLdCKhYeYmFyvG748m3tj6BHfB0jkfJblnQaAY11mdV5bhnFl1REB/aUzuD+oXV4Xxgx/vAMPMdPQ7t8QuVx06zLa7u6UEuJ7u40/wtW1uHUjo7f4dx1C231xVpdwgk6SD18lX1bJwG4zCM3L81kdJh+IZ2iYDo1H6arZcxx6LjrO5qUzJjTyhdJh2KioNSJ6INxrOS1bjALd5zOo0nO/EWNLv7olWOZvkmZEURwEtf2lGvXYYgNLjUpwNdWu8ehB8Vs0at01oztpvPMscWz45XbfMqwJAUGo35boNCviFcDSi49BLP1VDWxSvVfkqUajANhBM69RouvbCkUGoKO1qUWRmkf0uVxRxGh+No6SYPyKmra0xqSGrAaNF3NjvCQgzvdRrMc2A5uomdyq5gNNhpVZLBo1/LLyBPIhH2FNutMim4dNB6jYhaTMa7wo1mls6B4B7Nxj8Q28ihpoU7w2tQvJcaTjBI1kcnehVq2nUFRppPljgS4aCZG46FUGJYc5tZ1PNu3MKXJw8Ojh8ldYBilu9gyvlze6WnRzSOR8U0rBjNjUbRzOOuaZ1OWTofnC3LTFadVgeCAYgjoRyPqvnG8WZBaYII/LZcHf4u2m4lrwzMO8DGp6weasmza04n4kFBxE/muaN9WuvdDiPUNTDgcRq5Gy5rPed+I9B4BdvhmEdk3oR8PIDkIW/rH+s9uYteASR2twcx3DPgHpzXMcd1MhZRAge9HgJAH3XrdxfAUy08huvE+M77tbt5GzYaPSZ+pWsLbWOT6iiREXd5xERAREQSoUqEBERASURBsW189nunQ8la2+NyO9MjYj7b6KiQFSyNTKx22F8QVKbmvY/MWmQZg+Rjcea7ShxXSuBmc40qjRq0+6Z3XjlGsZ0MEbEaFW1DFCNHtnWZjfzHRc8uOV1xzerUa7nDSHCDzGq+6VZtNxLszSRpvE6LhKT6TmipRe+k/mzM4jzbuIVnY4zVAyVC2qOpyy3XeQuVxdZXotDFWuYAXNnzWscVg6VwSPhOXlyXNnEWvAYGjqXQ7bTURusrMMnVrXt6u7pJ/u1AWdKtv3sa4Q6GRzJMeix/vM0EF0OadspEKtdhtJ3cNZ5PJkMIHlIWI8O27dDXMn4e7BV1BfW3Ebakw6GtMmdIAH6rat+IGmTmJABJPIAE/kuPr4U1neFaCPLbp5L5t7e6vQ6lbOGQd19QmGTGwAElNJt2nDd2LqkLl5nPOUcmtkgAeOhW7dUaY3ETs7l6rg7fD7rC6eSo4VKIJPdkFk7yOY8tRK6Sxx5tZky1zSBBBBlSxY1715pXdDtH/wXZg4GSM8dwT0Ov0XS1WNezRv9OgJ/wArRqWdKvSLHt0PI7+YVILypavFKs92Qn+HV3BH4XdHILa9sM1SneT3qMNcYiaZPeBE7iZ9Cud4jwpjroil3H1W5qVVpGVzwPddGhnTfrK6m3v2Eb6Gd41nqvjsbeoMpa2AZA6Hqkpp4/dYtiJPZdkabhoXuBPykQq2+4Uu4NV38Q7nUl31Xur7GnHutiIjSFpXlqwMiB4eS3OTXUYuG+6839leJMpVX03nK/ds8xzC9JxLGaYEgiTMj8/JecYrhlNtXO3u7nTSFzGPY4ah7Nj3Fo0Jk97/AAtePnds78ZpecTccEk0qBnk6py/pXEOdJnqoRdZjJ043K3sREWmRERAREQSoUqEBERAREQEREAFWVrcNd3XKtRFlW3aOpOBY7Qarp7Cpa3DdHdnX5iIDvTYrhhWPPVfQuOXTY8ws3Hbcyd9SxltDuVAO6dtRp4Qs11xiXNyMDdecn7QuHZixIh7qhA2Gcx9Vi/4hDszRHiSXFZ8G/kdpb3r3H/mPLuTNPmTyVi23ruH8lg83ku+caLjaPEzm/E70AbPqSVsfvvU6HwE6LNxqzOLvEcIuy3QNb6uJ+a6HgjGP2CgKNcQS9xkGR3oMn7Lh28eVOhkiJnQddFltb92IVRbsd2eb3qrjs0ETCXG6+18p+PXcRqUbtnvAnlr9FxFbB61nUNWhLqTzLqQ/wDpvQqqxLE32LwxlQ1mN0NSBPnIVtY+0Cg5oaRJ6HZY1Z101uVlpcZvJyN7sbz723NXbsRZXo9nUDSCNVzGKUKFcZ2w124I3CpbG+NN0VXHKNiOYBA8hqU8dm9OlrYfXZAoVHEHZp1MR1WkziV9F4ZUkOMHznmOq3W8Stog1DkY0AgAvaajtNoGy4HiDiH9ocDqSOcREbALWOO+0yy09PtsbzDM58aczoPE+KqeIuOKTRka6Y267LzOtitZ4g1Hx0krVJWpx+3O8vpZYlj1StImAem581WIi69OVtoiIiCIiAiIgIiIJUKVCKKVCQiJRFBQEREBERARFKCEREBERAUtcRqCQfqoRBYUcUdtUJLfmVF3XokdwEHrstBFNLut2zxF7SAXuDefOPRXbeIqFNpyh1V7o1IDWjKZHU7/AGXLolm1mVjNdXLqji90STy0GqwoirIiIgIiICIiAiJCAiIgIiIJhIX3KglFfMIplQgKFKhEEREBERAREQSVCIglERFQimFCIIpRBCIiAiIgIiICKUKKhERASVKIIRSiIhERBkUFERp8lEREFCIgIiICIiIIiIAUoiKSoREEoiICIiAiIgIiICQiIEIiICIiAiIgIiIBREQf/9k="/>
          <p:cNvSpPr>
            <a:spLocks noChangeAspect="1" noChangeArrowheads="1"/>
          </p:cNvSpPr>
          <p:nvPr/>
        </p:nvSpPr>
        <p:spPr bwMode="auto">
          <a:xfrm>
            <a:off x="88900" y="-822325"/>
            <a:ext cx="2647950" cy="1724025"/>
          </a:xfrm>
          <a:prstGeom prst="rect">
            <a:avLst/>
          </a:prstGeom>
          <a:noFill/>
          <a:ln w="9525">
            <a:noFill/>
            <a:miter lim="800000"/>
            <a:headEnd/>
            <a:tailEnd/>
          </a:ln>
        </p:spPr>
        <p:txBody>
          <a:bodyPr/>
          <a:lstStyle/>
          <a:p>
            <a:endParaRPr lang="en-US"/>
          </a:p>
        </p:txBody>
      </p:sp>
      <p:pic>
        <p:nvPicPr>
          <p:cNvPr id="12300" name="Picture 17" descr="http://www.musc.edu/bmt737/Fall2003/Sharon/Images/x1geddes.jpg"/>
          <p:cNvPicPr>
            <a:picLocks noChangeAspect="1" noChangeArrowheads="1"/>
          </p:cNvPicPr>
          <p:nvPr/>
        </p:nvPicPr>
        <p:blipFill>
          <a:blip r:embed="rId4"/>
          <a:srcRect/>
          <a:stretch>
            <a:fillRect/>
          </a:stretch>
        </p:blipFill>
        <p:spPr bwMode="auto">
          <a:xfrm>
            <a:off x="2743200" y="4822825"/>
            <a:ext cx="3124200" cy="2035175"/>
          </a:xfrm>
          <a:prstGeom prst="rect">
            <a:avLst/>
          </a:prstGeom>
          <a:noFill/>
          <a:ln w="9525">
            <a:noFill/>
            <a:miter lim="800000"/>
            <a:headEnd/>
            <a:tailEnd/>
          </a:ln>
        </p:spPr>
      </p:pic>
      <p:sp>
        <p:nvSpPr>
          <p:cNvPr id="12301" name="TextBox 14"/>
          <p:cNvSpPr txBox="1">
            <a:spLocks noChangeArrowheads="1"/>
          </p:cNvSpPr>
          <p:nvPr/>
        </p:nvSpPr>
        <p:spPr bwMode="auto">
          <a:xfrm>
            <a:off x="8001000" y="6396038"/>
            <a:ext cx="1143000" cy="461962"/>
          </a:xfrm>
          <a:prstGeom prst="rect">
            <a:avLst/>
          </a:prstGeom>
          <a:noFill/>
          <a:ln w="9525">
            <a:noFill/>
            <a:miter lim="800000"/>
            <a:headEnd/>
            <a:tailEnd/>
          </a:ln>
        </p:spPr>
        <p:txBody>
          <a:bodyPr>
            <a:spAutoFit/>
          </a:bodyPr>
          <a:lstStyle/>
          <a:p>
            <a:r>
              <a:rPr lang="en-US"/>
              <a:t>Google</a:t>
            </a:r>
          </a:p>
        </p:txBody>
      </p:sp>
    </p:spTree>
  </p:cSld>
  <p:clrMapOvr>
    <a:masterClrMapping/>
  </p:clrMapOvr>
  <p:transition spd="slow">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143000"/>
          </a:xfrm>
        </p:spPr>
        <p:txBody>
          <a:bodyPr>
            <a:normAutofit fontScale="90000"/>
          </a:bodyPr>
          <a:lstStyle/>
          <a:p>
            <a:pPr eaLnBrk="1" fontAlgn="auto" hangingPunct="1">
              <a:spcAft>
                <a:spcPts val="0"/>
              </a:spcAft>
              <a:defRPr/>
            </a:pPr>
            <a:r>
              <a:rPr lang="en-US" u="sng" dirty="0" smtClean="0"/>
              <a:t>Post</a:t>
            </a:r>
            <a:r>
              <a:rPr lang="en-US" dirty="0" smtClean="0"/>
              <a:t>natal causes</a:t>
            </a:r>
            <a:br>
              <a:rPr lang="en-US" dirty="0" smtClean="0"/>
            </a:br>
            <a:endParaRPr lang="en-US" dirty="0"/>
          </a:p>
        </p:txBody>
      </p:sp>
      <p:pic>
        <p:nvPicPr>
          <p:cNvPr id="13315" name="Picture 2" descr="http://t3.gstatic.com/images?q=tbn:ANd9GcT5M3Tp5n3T_XRc-xPRl99KcQbqUiP0oM0C6XgnYo21InOYlvHp3A"/>
          <p:cNvPicPr>
            <a:picLocks noChangeAspect="1" noChangeArrowheads="1"/>
          </p:cNvPicPr>
          <p:nvPr/>
        </p:nvPicPr>
        <p:blipFill>
          <a:blip r:embed="rId2"/>
          <a:srcRect/>
          <a:stretch>
            <a:fillRect/>
          </a:stretch>
        </p:blipFill>
        <p:spPr bwMode="auto">
          <a:xfrm>
            <a:off x="838200" y="1676400"/>
            <a:ext cx="2714625" cy="1685925"/>
          </a:xfrm>
          <a:prstGeom prst="rect">
            <a:avLst/>
          </a:prstGeom>
          <a:noFill/>
          <a:ln w="9525">
            <a:noFill/>
            <a:miter lim="800000"/>
            <a:headEnd/>
            <a:tailEnd/>
          </a:ln>
        </p:spPr>
      </p:pic>
      <p:sp>
        <p:nvSpPr>
          <p:cNvPr id="5" name="Rectangle 4"/>
          <p:cNvSpPr/>
          <p:nvPr/>
        </p:nvSpPr>
        <p:spPr>
          <a:xfrm>
            <a:off x="838200" y="914400"/>
            <a:ext cx="5568950" cy="584200"/>
          </a:xfrm>
          <a:prstGeom prst="rect">
            <a:avLst/>
          </a:prstGeom>
        </p:spPr>
        <p:txBody>
          <a:bodyPr>
            <a:spAutoFit/>
          </a:bodyPr>
          <a:lstStyle/>
          <a:p>
            <a:pPr marL="342900" indent="-342900" eaLnBrk="1" hangingPunct="1">
              <a:spcBef>
                <a:spcPct val="20000"/>
              </a:spcBef>
              <a:buFontTx/>
              <a:buChar char="•"/>
              <a:defRPr/>
            </a:pPr>
            <a:r>
              <a:rPr lang="en-US" sz="3200" kern="0" dirty="0">
                <a:solidFill>
                  <a:srgbClr val="000000"/>
                </a:solidFill>
                <a:latin typeface="Arial"/>
                <a:ea typeface="Osaka"/>
              </a:rPr>
              <a:t>Biological postnatal causes</a:t>
            </a:r>
          </a:p>
        </p:txBody>
      </p:sp>
      <p:sp>
        <p:nvSpPr>
          <p:cNvPr id="6" name="Rectangle 5"/>
          <p:cNvSpPr/>
          <p:nvPr/>
        </p:nvSpPr>
        <p:spPr>
          <a:xfrm>
            <a:off x="838200" y="4038600"/>
            <a:ext cx="6407150" cy="584200"/>
          </a:xfrm>
          <a:prstGeom prst="rect">
            <a:avLst/>
          </a:prstGeom>
        </p:spPr>
        <p:txBody>
          <a:bodyPr>
            <a:spAutoFit/>
          </a:bodyPr>
          <a:lstStyle/>
          <a:p>
            <a:pPr marL="342900" indent="-342900" eaLnBrk="1" hangingPunct="1">
              <a:spcBef>
                <a:spcPct val="20000"/>
              </a:spcBef>
              <a:buFontTx/>
              <a:buChar char="•"/>
              <a:defRPr/>
            </a:pPr>
            <a:r>
              <a:rPr lang="en-US" sz="3200" kern="0" dirty="0">
                <a:solidFill>
                  <a:srgbClr val="000000"/>
                </a:solidFill>
                <a:latin typeface="Arial"/>
                <a:ea typeface="Osaka"/>
              </a:rPr>
              <a:t>Psychological postnatal causes</a:t>
            </a:r>
            <a:endParaRPr lang="en-US" sz="3600" kern="0" dirty="0">
              <a:solidFill>
                <a:srgbClr val="000000"/>
              </a:solidFill>
              <a:latin typeface="Arial"/>
              <a:ea typeface="Osaka"/>
            </a:endParaRPr>
          </a:p>
        </p:txBody>
      </p:sp>
      <p:pic>
        <p:nvPicPr>
          <p:cNvPr id="13318" name="Picture 4" descr="C:\Users\Allie\AppData\Local\Microsoft\Windows\Temporary Internet Files\Content.IE5\LVGBTVSJ\MC900438746[1].jpg"/>
          <p:cNvPicPr>
            <a:picLocks noChangeAspect="1" noChangeArrowheads="1"/>
          </p:cNvPicPr>
          <p:nvPr/>
        </p:nvPicPr>
        <p:blipFill>
          <a:blip r:embed="rId3"/>
          <a:srcRect/>
          <a:stretch>
            <a:fillRect/>
          </a:stretch>
        </p:blipFill>
        <p:spPr bwMode="auto">
          <a:xfrm>
            <a:off x="5029200" y="1524000"/>
            <a:ext cx="2143125" cy="1905000"/>
          </a:xfrm>
          <a:prstGeom prst="rect">
            <a:avLst/>
          </a:prstGeom>
          <a:noFill/>
          <a:ln w="9525">
            <a:noFill/>
            <a:miter lim="800000"/>
            <a:headEnd/>
            <a:tailEnd/>
          </a:ln>
        </p:spPr>
      </p:pic>
      <p:sp>
        <p:nvSpPr>
          <p:cNvPr id="13319" name="TextBox 9"/>
          <p:cNvSpPr txBox="1">
            <a:spLocks noChangeArrowheads="1"/>
          </p:cNvSpPr>
          <p:nvPr/>
        </p:nvSpPr>
        <p:spPr bwMode="auto">
          <a:xfrm>
            <a:off x="1447800" y="3429000"/>
            <a:ext cx="1600200" cy="461963"/>
          </a:xfrm>
          <a:prstGeom prst="rect">
            <a:avLst/>
          </a:prstGeom>
          <a:noFill/>
          <a:ln w="9525">
            <a:noFill/>
            <a:miter lim="800000"/>
            <a:headEnd/>
            <a:tailEnd/>
          </a:ln>
        </p:spPr>
        <p:txBody>
          <a:bodyPr>
            <a:spAutoFit/>
          </a:bodyPr>
          <a:lstStyle/>
          <a:p>
            <a:r>
              <a:rPr lang="en-US"/>
              <a:t>Trauma</a:t>
            </a:r>
          </a:p>
        </p:txBody>
      </p:sp>
      <p:sp>
        <p:nvSpPr>
          <p:cNvPr id="13320" name="TextBox 10"/>
          <p:cNvSpPr txBox="1">
            <a:spLocks noChangeArrowheads="1"/>
          </p:cNvSpPr>
          <p:nvPr/>
        </p:nvSpPr>
        <p:spPr bwMode="auto">
          <a:xfrm>
            <a:off x="4724400" y="3581400"/>
            <a:ext cx="2895600" cy="461963"/>
          </a:xfrm>
          <a:prstGeom prst="rect">
            <a:avLst/>
          </a:prstGeom>
          <a:noFill/>
          <a:ln w="9525">
            <a:noFill/>
            <a:miter lim="800000"/>
            <a:headEnd/>
            <a:tailEnd/>
          </a:ln>
        </p:spPr>
        <p:txBody>
          <a:bodyPr>
            <a:spAutoFit/>
          </a:bodyPr>
          <a:lstStyle/>
          <a:p>
            <a:r>
              <a:rPr lang="en-US"/>
              <a:t>Sickness: Meningitis</a:t>
            </a:r>
          </a:p>
        </p:txBody>
      </p:sp>
      <p:pic>
        <p:nvPicPr>
          <p:cNvPr id="13321" name="Picture 6" descr="http://t1.gstatic.com/images?q=tbn:ANd9GcTGPGJdBk7Ox04aH1nP6iBZq05e_S7kykwW4ATNIkRIkylspUsGug"/>
          <p:cNvPicPr>
            <a:picLocks noChangeAspect="1" noChangeArrowheads="1"/>
          </p:cNvPicPr>
          <p:nvPr/>
        </p:nvPicPr>
        <p:blipFill>
          <a:blip r:embed="rId4"/>
          <a:srcRect/>
          <a:stretch>
            <a:fillRect/>
          </a:stretch>
        </p:blipFill>
        <p:spPr bwMode="auto">
          <a:xfrm>
            <a:off x="3124200" y="5005388"/>
            <a:ext cx="1981200" cy="1852612"/>
          </a:xfrm>
          <a:prstGeom prst="rect">
            <a:avLst/>
          </a:prstGeom>
          <a:noFill/>
          <a:ln w="9525">
            <a:noFill/>
            <a:miter lim="800000"/>
            <a:headEnd/>
            <a:tailEnd/>
          </a:ln>
        </p:spPr>
      </p:pic>
      <p:sp>
        <p:nvSpPr>
          <p:cNvPr id="13322" name="TextBox 12"/>
          <p:cNvSpPr txBox="1">
            <a:spLocks noChangeArrowheads="1"/>
          </p:cNvSpPr>
          <p:nvPr/>
        </p:nvSpPr>
        <p:spPr bwMode="auto">
          <a:xfrm>
            <a:off x="1143000" y="5257800"/>
            <a:ext cx="1600200" cy="461963"/>
          </a:xfrm>
          <a:prstGeom prst="rect">
            <a:avLst/>
          </a:prstGeom>
          <a:noFill/>
          <a:ln w="9525">
            <a:noFill/>
            <a:miter lim="800000"/>
            <a:headEnd/>
            <a:tailEnd/>
          </a:ln>
        </p:spPr>
        <p:txBody>
          <a:bodyPr>
            <a:spAutoFit/>
          </a:bodyPr>
          <a:lstStyle/>
          <a:p>
            <a:r>
              <a:rPr lang="en-US"/>
              <a:t>Neglect</a:t>
            </a:r>
          </a:p>
        </p:txBody>
      </p:sp>
      <p:sp>
        <p:nvSpPr>
          <p:cNvPr id="13323" name="TextBox 13"/>
          <p:cNvSpPr txBox="1">
            <a:spLocks noChangeArrowheads="1"/>
          </p:cNvSpPr>
          <p:nvPr/>
        </p:nvSpPr>
        <p:spPr bwMode="auto">
          <a:xfrm>
            <a:off x="3657600" y="4572000"/>
            <a:ext cx="1600200" cy="461963"/>
          </a:xfrm>
          <a:prstGeom prst="rect">
            <a:avLst/>
          </a:prstGeom>
          <a:noFill/>
          <a:ln w="9525">
            <a:noFill/>
            <a:miter lim="800000"/>
            <a:headEnd/>
            <a:tailEnd/>
          </a:ln>
        </p:spPr>
        <p:txBody>
          <a:bodyPr>
            <a:spAutoFit/>
          </a:bodyPr>
          <a:lstStyle/>
          <a:p>
            <a:r>
              <a:rPr lang="en-US"/>
              <a:t>Abuse</a:t>
            </a:r>
          </a:p>
        </p:txBody>
      </p:sp>
      <p:sp>
        <p:nvSpPr>
          <p:cNvPr id="13324" name="TextBox 14"/>
          <p:cNvSpPr txBox="1">
            <a:spLocks noChangeArrowheads="1"/>
          </p:cNvSpPr>
          <p:nvPr/>
        </p:nvSpPr>
        <p:spPr bwMode="auto">
          <a:xfrm>
            <a:off x="5791200" y="5410200"/>
            <a:ext cx="3048000" cy="461963"/>
          </a:xfrm>
          <a:prstGeom prst="rect">
            <a:avLst/>
          </a:prstGeom>
          <a:noFill/>
          <a:ln w="9525">
            <a:noFill/>
            <a:miter lim="800000"/>
            <a:headEnd/>
            <a:tailEnd/>
          </a:ln>
        </p:spPr>
        <p:txBody>
          <a:bodyPr>
            <a:spAutoFit/>
          </a:bodyPr>
          <a:lstStyle/>
          <a:p>
            <a:r>
              <a:rPr lang="en-US"/>
              <a:t>Under-stimulation</a:t>
            </a:r>
          </a:p>
        </p:txBody>
      </p:sp>
      <p:sp>
        <p:nvSpPr>
          <p:cNvPr id="13325" name="TextBox 15"/>
          <p:cNvSpPr txBox="1">
            <a:spLocks noChangeArrowheads="1"/>
          </p:cNvSpPr>
          <p:nvPr/>
        </p:nvSpPr>
        <p:spPr bwMode="auto">
          <a:xfrm>
            <a:off x="8001000" y="6396038"/>
            <a:ext cx="1143000" cy="461962"/>
          </a:xfrm>
          <a:prstGeom prst="rect">
            <a:avLst/>
          </a:prstGeom>
          <a:noFill/>
          <a:ln w="9525">
            <a:noFill/>
            <a:miter lim="800000"/>
            <a:headEnd/>
            <a:tailEnd/>
          </a:ln>
        </p:spPr>
        <p:txBody>
          <a:bodyPr>
            <a:spAutoFit/>
          </a:bodyPr>
          <a:lstStyle/>
          <a:p>
            <a:r>
              <a:rPr lang="en-US"/>
              <a:t>Google</a:t>
            </a:r>
          </a:p>
        </p:txBody>
      </p:sp>
    </p:spTree>
  </p:cSld>
  <p:clrMapOvr>
    <a:masterClrMapping/>
  </p:clrMapOvr>
  <p:transition spd="slow">
    <p:wipe dir="d"/>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Rectangle 4"/>
          <p:cNvSpPr>
            <a:spLocks noGrp="1" noChangeArrowheads="1"/>
          </p:cNvSpPr>
          <p:nvPr>
            <p:ph type="title"/>
          </p:nvPr>
        </p:nvSpPr>
        <p:spPr/>
        <p:txBody>
          <a:bodyPr lIns="90488" tIns="44450" rIns="90488" bIns="44450" anchor="b"/>
          <a:lstStyle/>
          <a:p>
            <a:pPr eaLnBrk="1" fontAlgn="auto" hangingPunct="1">
              <a:spcAft>
                <a:spcPts val="0"/>
              </a:spcAft>
              <a:defRPr/>
            </a:pPr>
            <a:r>
              <a:rPr lang="en-US" sz="3200" dirty="0" smtClean="0"/>
              <a:t>Assessment</a:t>
            </a:r>
            <a:endParaRPr lang="en-US" dirty="0" smtClean="0"/>
          </a:p>
        </p:txBody>
      </p:sp>
      <p:sp>
        <p:nvSpPr>
          <p:cNvPr id="14339" name="Rectangle 5"/>
          <p:cNvSpPr>
            <a:spLocks noGrp="1" noChangeArrowheads="1"/>
          </p:cNvSpPr>
          <p:nvPr>
            <p:ph idx="1"/>
          </p:nvPr>
        </p:nvSpPr>
        <p:spPr/>
        <p:txBody>
          <a:bodyPr lIns="90488" tIns="44450" rIns="90488" bIns="44450"/>
          <a:lstStyle/>
          <a:p>
            <a:pPr marL="609600" indent="-609600" eaLnBrk="1" hangingPunct="1">
              <a:buFontTx/>
              <a:buNone/>
            </a:pPr>
            <a:r>
              <a:rPr lang="en-US" b="1" smtClean="0"/>
              <a:t>Intelligence tests </a:t>
            </a:r>
            <a:r>
              <a:rPr lang="en-US" sz="1800" b="1" smtClean="0"/>
              <a:t>(Mental Age/Chronological Age)</a:t>
            </a:r>
            <a:endParaRPr lang="en-US" sz="1800" smtClean="0"/>
          </a:p>
          <a:p>
            <a:pPr marL="990600" lvl="1" indent="-533400" eaLnBrk="1" hangingPunct="1"/>
            <a:r>
              <a:rPr lang="en-US" smtClean="0"/>
              <a:t>Cultural factors</a:t>
            </a:r>
          </a:p>
          <a:p>
            <a:pPr marL="990600" lvl="1" indent="-533400" eaLnBrk="1" hangingPunct="1"/>
            <a:r>
              <a:rPr lang="en-US" smtClean="0"/>
              <a:t>Cautions in using and interpreting IQ tests</a:t>
            </a:r>
          </a:p>
          <a:p>
            <a:pPr marL="1390650" lvl="2" indent="-533400" eaLnBrk="1" hangingPunct="1"/>
            <a:r>
              <a:rPr lang="en-US" sz="2000" smtClean="0"/>
              <a:t>Inconsistent</a:t>
            </a:r>
          </a:p>
          <a:p>
            <a:pPr marL="1390650" lvl="2" indent="-533400" eaLnBrk="1" hangingPunct="1"/>
            <a:r>
              <a:rPr lang="en-US" sz="2000" smtClean="0"/>
              <a:t>Age affected</a:t>
            </a:r>
          </a:p>
          <a:p>
            <a:pPr marL="1390650" lvl="2" indent="-533400" eaLnBrk="1" hangingPunct="1"/>
            <a:r>
              <a:rPr lang="en-US" sz="2000" smtClean="0"/>
              <a:t>Does not test a persons ability to function in society</a:t>
            </a:r>
            <a:endParaRPr lang="en-US" smtClean="0"/>
          </a:p>
          <a:p>
            <a:pPr marL="609600" indent="-609600" eaLnBrk="1" hangingPunct="1">
              <a:buFontTx/>
              <a:buNone/>
            </a:pPr>
            <a:r>
              <a:rPr lang="en-US" b="1" smtClean="0"/>
              <a:t>Adaptive behavior skills</a:t>
            </a:r>
            <a:endParaRPr lang="en-US" smtClean="0"/>
          </a:p>
          <a:p>
            <a:pPr marL="990600" lvl="1" indent="-533400" eaLnBrk="1" hangingPunct="1"/>
            <a:r>
              <a:rPr lang="en-US" smtClean="0"/>
              <a:t>Parent and teacher reports</a:t>
            </a:r>
          </a:p>
          <a:p>
            <a:pPr marL="1390650" lvl="2" indent="-533400" eaLnBrk="1" hangingPunct="1"/>
            <a:r>
              <a:rPr lang="en-US" sz="2000" smtClean="0"/>
              <a:t>Tests the ability of the person in question to function in society and maladaptive behavior.</a:t>
            </a:r>
          </a:p>
        </p:txBody>
      </p:sp>
    </p:spTree>
  </p:cSld>
  <p:clrMapOvr>
    <a:masterClrMapping/>
  </p:clrMapOvr>
  <p:transition spd="slow">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266" name="Rectangle 4"/>
          <p:cNvSpPr>
            <a:spLocks noGrp="1" noChangeArrowheads="1"/>
          </p:cNvSpPr>
          <p:nvPr>
            <p:ph type="title"/>
          </p:nvPr>
        </p:nvSpPr>
        <p:spPr/>
        <p:txBody>
          <a:bodyPr>
            <a:normAutofit fontScale="90000"/>
          </a:bodyPr>
          <a:lstStyle/>
          <a:p>
            <a:pPr eaLnBrk="1" fontAlgn="auto" hangingPunct="1">
              <a:spcAft>
                <a:spcPts val="0"/>
              </a:spcAft>
              <a:defRPr/>
            </a:pPr>
            <a:r>
              <a:rPr lang="en-US" sz="4000" smtClean="0"/>
              <a:t>Psychological and Behavioral Characteristics</a:t>
            </a:r>
          </a:p>
        </p:txBody>
      </p:sp>
      <p:sp>
        <p:nvSpPr>
          <p:cNvPr id="15363" name="Rectangle 5"/>
          <p:cNvSpPr>
            <a:spLocks noGrp="1" noChangeArrowheads="1"/>
          </p:cNvSpPr>
          <p:nvPr>
            <p:ph idx="1"/>
          </p:nvPr>
        </p:nvSpPr>
        <p:spPr/>
        <p:txBody>
          <a:bodyPr/>
          <a:lstStyle/>
          <a:p>
            <a:pPr eaLnBrk="1" hangingPunct="1"/>
            <a:r>
              <a:rPr lang="en-US" smtClean="0"/>
              <a:t>Areas of Difficulty</a:t>
            </a:r>
          </a:p>
          <a:p>
            <a:pPr eaLnBrk="1" hangingPunct="1"/>
            <a:r>
              <a:rPr lang="en-US" smtClean="0"/>
              <a:t>Attention</a:t>
            </a:r>
          </a:p>
          <a:p>
            <a:pPr eaLnBrk="1" hangingPunct="1"/>
            <a:r>
              <a:rPr lang="en-US" smtClean="0"/>
              <a:t>Memory</a:t>
            </a:r>
          </a:p>
          <a:p>
            <a:pPr eaLnBrk="1" hangingPunct="1"/>
            <a:r>
              <a:rPr lang="en-US" smtClean="0"/>
              <a:t>Language Development</a:t>
            </a:r>
          </a:p>
          <a:p>
            <a:pPr eaLnBrk="1" hangingPunct="1"/>
            <a:r>
              <a:rPr lang="en-US" smtClean="0"/>
              <a:t>Self-Regulation</a:t>
            </a:r>
          </a:p>
          <a:p>
            <a:pPr eaLnBrk="1" hangingPunct="1"/>
            <a:r>
              <a:rPr lang="en-US" smtClean="0"/>
              <a:t>Social Development</a:t>
            </a:r>
          </a:p>
          <a:p>
            <a:pPr eaLnBrk="1" hangingPunct="1"/>
            <a:r>
              <a:rPr lang="en-US" smtClean="0"/>
              <a:t>Motivation</a:t>
            </a:r>
          </a:p>
        </p:txBody>
      </p:sp>
    </p:spTree>
  </p:cSld>
  <p:clrMapOvr>
    <a:masterClrMapping/>
  </p:clrMapOvr>
  <p:transition spd="slow">
    <p:wipe dir="d"/>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fontAlgn="auto" hangingPunct="1">
              <a:spcAft>
                <a:spcPts val="0"/>
              </a:spcAft>
              <a:defRPr/>
            </a:pPr>
            <a:r>
              <a:rPr lang="en-US" smtClean="0"/>
              <a:t>Some Specifics</a:t>
            </a:r>
          </a:p>
        </p:txBody>
      </p:sp>
      <p:sp>
        <p:nvSpPr>
          <p:cNvPr id="16387" name="Rectangle 3"/>
          <p:cNvSpPr>
            <a:spLocks noGrp="1" noChangeArrowheads="1"/>
          </p:cNvSpPr>
          <p:nvPr>
            <p:ph idx="1"/>
          </p:nvPr>
        </p:nvSpPr>
        <p:spPr/>
        <p:txBody>
          <a:bodyPr/>
          <a:lstStyle/>
          <a:p>
            <a:pPr eaLnBrk="1" hangingPunct="1"/>
            <a:r>
              <a:rPr lang="en-US" smtClean="0"/>
              <a:t>Working Memory: The ability to remember information while performing another task.</a:t>
            </a:r>
          </a:p>
          <a:p>
            <a:pPr eaLnBrk="1" hangingPunct="1"/>
            <a:r>
              <a:rPr lang="en-US" smtClean="0"/>
              <a:t>Self-Regulation: The ability to regulate ones own behavior.</a:t>
            </a:r>
          </a:p>
          <a:p>
            <a:pPr eaLnBrk="1" hangingPunct="1"/>
            <a:r>
              <a:rPr lang="en-US" smtClean="0"/>
              <a:t>Metacognition: The awareness of strategies to be used to perform a task (Thinking about thinking)</a:t>
            </a:r>
          </a:p>
          <a:p>
            <a:pPr eaLnBrk="1" hangingPunct="1">
              <a:buFont typeface="Wingdings" pitchFamily="2" charset="2"/>
              <a:buNone/>
            </a:pPr>
            <a:endParaRPr lang="en-US" smtClean="0"/>
          </a:p>
        </p:txBody>
      </p:sp>
    </p:spTree>
  </p:cSld>
  <p:clrMapOvr>
    <a:masterClrMapping/>
  </p:clrMapOvr>
  <p:transition spd="slow">
    <p:wipe dir="d"/>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fontAlgn="auto" hangingPunct="1">
              <a:spcAft>
                <a:spcPts val="0"/>
              </a:spcAft>
              <a:defRPr/>
            </a:pPr>
            <a:r>
              <a:rPr lang="en-US" smtClean="0"/>
              <a:t>Be Aware</a:t>
            </a:r>
          </a:p>
        </p:txBody>
      </p:sp>
      <p:sp>
        <p:nvSpPr>
          <p:cNvPr id="17411" name="Rectangle 3"/>
          <p:cNvSpPr>
            <a:spLocks noGrp="1" noChangeArrowheads="1"/>
          </p:cNvSpPr>
          <p:nvPr>
            <p:ph idx="1"/>
          </p:nvPr>
        </p:nvSpPr>
        <p:spPr/>
        <p:txBody>
          <a:bodyPr/>
          <a:lstStyle/>
          <a:p>
            <a:pPr eaLnBrk="1" hangingPunct="1"/>
            <a:r>
              <a:rPr lang="en-US" smtClean="0"/>
              <a:t>Learned Helplessness: The belief that no matter how hard one tries, failure will result.</a:t>
            </a:r>
          </a:p>
          <a:p>
            <a:pPr eaLnBrk="1" hangingPunct="1"/>
            <a:endParaRPr lang="en-US" smtClean="0"/>
          </a:p>
          <a:p>
            <a:pPr eaLnBrk="1" hangingPunct="1"/>
            <a:r>
              <a:rPr lang="en-US" smtClean="0"/>
              <a:t>Small successes lead to empowerment.</a:t>
            </a:r>
          </a:p>
        </p:txBody>
      </p:sp>
    </p:spTree>
  </p:cSld>
  <p:clrMapOvr>
    <a:masterClrMapping/>
  </p:clrMapOvr>
  <p:transition spd="slow">
    <p:wipe dir="d"/>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pPr eaLnBrk="1" fontAlgn="auto" hangingPunct="1">
              <a:spcAft>
                <a:spcPts val="0"/>
              </a:spcAft>
              <a:defRPr/>
            </a:pPr>
            <a:r>
              <a:rPr lang="en-US" sz="4000" smtClean="0"/>
              <a:t>Educational Considerations</a:t>
            </a:r>
            <a:br>
              <a:rPr lang="en-US" sz="4000" smtClean="0"/>
            </a:br>
            <a:r>
              <a:rPr lang="en-US" sz="4000" smtClean="0"/>
              <a:t>to Build in the Classroom</a:t>
            </a:r>
          </a:p>
        </p:txBody>
      </p:sp>
      <p:sp>
        <p:nvSpPr>
          <p:cNvPr id="18435" name="Rectangle 3"/>
          <p:cNvSpPr>
            <a:spLocks noGrp="1" noChangeArrowheads="1"/>
          </p:cNvSpPr>
          <p:nvPr>
            <p:ph idx="1"/>
          </p:nvPr>
        </p:nvSpPr>
        <p:spPr/>
        <p:txBody>
          <a:bodyPr/>
          <a:lstStyle/>
          <a:p>
            <a:pPr eaLnBrk="1" hangingPunct="1">
              <a:lnSpc>
                <a:spcPct val="90000"/>
              </a:lnSpc>
            </a:pPr>
            <a:r>
              <a:rPr lang="en-US" smtClean="0"/>
              <a:t>Autonomy: The ability to act independently.</a:t>
            </a:r>
          </a:p>
          <a:p>
            <a:pPr eaLnBrk="1" hangingPunct="1">
              <a:lnSpc>
                <a:spcPct val="90000"/>
              </a:lnSpc>
            </a:pPr>
            <a:r>
              <a:rPr lang="en-US" smtClean="0"/>
              <a:t>Self-Regulation: Setting goals, problem solving and monitoring ones own performance.</a:t>
            </a:r>
          </a:p>
          <a:p>
            <a:pPr eaLnBrk="1" hangingPunct="1">
              <a:lnSpc>
                <a:spcPct val="90000"/>
              </a:lnSpc>
            </a:pPr>
            <a:r>
              <a:rPr lang="en-US" smtClean="0"/>
              <a:t>Psychological Empowerment: Belief that one has control of outcome.</a:t>
            </a:r>
          </a:p>
          <a:p>
            <a:pPr eaLnBrk="1" hangingPunct="1">
              <a:lnSpc>
                <a:spcPct val="90000"/>
              </a:lnSpc>
            </a:pPr>
            <a:r>
              <a:rPr lang="en-US" smtClean="0"/>
              <a:t>Self-realization: Accurate knowledge of ones strengths and limitations. </a:t>
            </a:r>
          </a:p>
        </p:txBody>
      </p:sp>
    </p:spTree>
  </p:cSld>
  <p:clrMapOvr>
    <a:masterClrMapping/>
  </p:clrMapOvr>
  <p:transition spd="slow">
    <p:wipe dir="d"/>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4" name="Rectangle 4"/>
          <p:cNvSpPr>
            <a:spLocks noGrp="1" noChangeArrowheads="1"/>
          </p:cNvSpPr>
          <p:nvPr>
            <p:ph type="title"/>
          </p:nvPr>
        </p:nvSpPr>
        <p:spPr>
          <a:xfrm>
            <a:off x="685800" y="609600"/>
            <a:ext cx="7772400" cy="685800"/>
          </a:xfrm>
          <a:noFill/>
        </p:spPr>
        <p:txBody>
          <a:bodyPr lIns="90488" tIns="44450" rIns="90488" bIns="44450" anchor="b">
            <a:normAutofit fontScale="90000"/>
          </a:bodyPr>
          <a:lstStyle/>
          <a:p>
            <a:pPr eaLnBrk="1" hangingPunct="1"/>
            <a:r>
              <a:rPr lang="en-US" sz="3200" smtClean="0"/>
              <a:t>Topics</a:t>
            </a:r>
            <a:r>
              <a:rPr lang="en-US" smtClean="0"/>
              <a:t> </a:t>
            </a:r>
          </a:p>
        </p:txBody>
      </p:sp>
      <p:sp>
        <p:nvSpPr>
          <p:cNvPr id="3075" name="Rectangle 5"/>
          <p:cNvSpPr>
            <a:spLocks noGrp="1" noChangeArrowheads="1"/>
          </p:cNvSpPr>
          <p:nvPr>
            <p:ph type="body" idx="1"/>
          </p:nvPr>
        </p:nvSpPr>
        <p:spPr>
          <a:noFill/>
        </p:spPr>
        <p:txBody>
          <a:bodyPr lIns="90488" tIns="44450" rIns="90488" bIns="44450"/>
          <a:lstStyle/>
          <a:p>
            <a:pPr eaLnBrk="1" hangingPunct="1"/>
            <a:r>
              <a:rPr lang="en-US" sz="2400" smtClean="0"/>
              <a:t>Definition</a:t>
            </a:r>
          </a:p>
          <a:p>
            <a:pPr eaLnBrk="1" hangingPunct="1"/>
            <a:r>
              <a:rPr lang="en-US" sz="2400" smtClean="0"/>
              <a:t>Prevalence</a:t>
            </a:r>
          </a:p>
          <a:p>
            <a:pPr eaLnBrk="1" hangingPunct="1"/>
            <a:r>
              <a:rPr lang="en-US" sz="2400" smtClean="0"/>
              <a:t>Causes</a:t>
            </a:r>
          </a:p>
          <a:p>
            <a:pPr eaLnBrk="1" hangingPunct="1"/>
            <a:r>
              <a:rPr lang="en-US" sz="2400" smtClean="0"/>
              <a:t>Assessment</a:t>
            </a:r>
          </a:p>
          <a:p>
            <a:pPr eaLnBrk="1" hangingPunct="1"/>
            <a:r>
              <a:rPr lang="en-US" sz="2400" smtClean="0"/>
              <a:t>Psychological and Behavioral Characteristics</a:t>
            </a:r>
          </a:p>
          <a:p>
            <a:pPr eaLnBrk="1" hangingPunct="1"/>
            <a:r>
              <a:rPr lang="en-US" sz="2400" smtClean="0"/>
              <a:t>Educational Considerations</a:t>
            </a:r>
          </a:p>
          <a:p>
            <a:pPr eaLnBrk="1" hangingPunct="1"/>
            <a:r>
              <a:rPr lang="en-US" sz="2400" smtClean="0"/>
              <a:t>Early Intervention</a:t>
            </a:r>
          </a:p>
          <a:p>
            <a:pPr eaLnBrk="1" hangingPunct="1"/>
            <a:r>
              <a:rPr lang="en-US" sz="2400" smtClean="0"/>
              <a:t>Transition to Adulthood</a:t>
            </a:r>
          </a:p>
        </p:txBody>
      </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fontScale="90000"/>
          </a:bodyPr>
          <a:lstStyle/>
          <a:p>
            <a:pPr eaLnBrk="1" fontAlgn="auto" hangingPunct="1">
              <a:spcAft>
                <a:spcPts val="0"/>
              </a:spcAft>
              <a:defRPr/>
            </a:pPr>
            <a:r>
              <a:rPr lang="en-US" sz="4000" smtClean="0"/>
              <a:t>What to do in the general education classroom.</a:t>
            </a:r>
            <a:br>
              <a:rPr lang="en-US" sz="4000" smtClean="0"/>
            </a:br>
            <a:endParaRPr lang="en-US" sz="4000" smtClean="0"/>
          </a:p>
        </p:txBody>
      </p:sp>
      <p:sp>
        <p:nvSpPr>
          <p:cNvPr id="19459" name="Rectangle 3"/>
          <p:cNvSpPr>
            <a:spLocks noGrp="1" noChangeArrowheads="1"/>
          </p:cNvSpPr>
          <p:nvPr>
            <p:ph idx="1"/>
          </p:nvPr>
        </p:nvSpPr>
        <p:spPr/>
        <p:txBody>
          <a:bodyPr/>
          <a:lstStyle/>
          <a:p>
            <a:pPr eaLnBrk="1" hangingPunct="1"/>
            <a:r>
              <a:rPr lang="en-US" smtClean="0"/>
              <a:t>Remember: Every student a with an intellectual and developmental disability is an individual with specific strengths and weaknesses.</a:t>
            </a:r>
          </a:p>
          <a:p>
            <a:pPr eaLnBrk="1" hangingPunct="1"/>
            <a:r>
              <a:rPr lang="en-US" smtClean="0"/>
              <a:t>Evaluate each student as an individual and design a sequence of action to meet their needs.</a:t>
            </a:r>
          </a:p>
        </p:txBody>
      </p:sp>
    </p:spTree>
  </p:cSld>
  <p:clrMapOvr>
    <a:masterClrMapping/>
  </p:clrMapOvr>
  <p:transition spd="slow">
    <p:wipe dir="d"/>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en-US" smtClean="0"/>
              <a:t>Relax</a:t>
            </a:r>
          </a:p>
        </p:txBody>
      </p:sp>
      <p:sp>
        <p:nvSpPr>
          <p:cNvPr id="20483" name="Rectangle 3"/>
          <p:cNvSpPr>
            <a:spLocks noGrp="1" noChangeArrowheads="1"/>
          </p:cNvSpPr>
          <p:nvPr>
            <p:ph idx="1"/>
          </p:nvPr>
        </p:nvSpPr>
        <p:spPr/>
        <p:txBody>
          <a:bodyPr/>
          <a:lstStyle/>
          <a:p>
            <a:pPr eaLnBrk="1" hangingPunct="1">
              <a:lnSpc>
                <a:spcPct val="90000"/>
              </a:lnSpc>
            </a:pPr>
            <a:r>
              <a:rPr lang="en-US" smtClean="0"/>
              <a:t>As students of the CSU Chico teacher education system you have already learned most of the techniques for teaching students with disabilities.</a:t>
            </a:r>
          </a:p>
          <a:p>
            <a:pPr eaLnBrk="1" hangingPunct="1">
              <a:lnSpc>
                <a:spcPct val="90000"/>
              </a:lnSpc>
            </a:pPr>
            <a:r>
              <a:rPr lang="en-US" smtClean="0"/>
              <a:t>Best teaching practices for students with disabilities are also best teaching practices for all students.  They are simply adapted and modified to meet the needs of a students particular disability.</a:t>
            </a:r>
          </a:p>
        </p:txBody>
      </p:sp>
    </p:spTree>
  </p:cSld>
  <p:clrMapOvr>
    <a:masterClrMapping/>
  </p:clrMapOvr>
  <p:transition spd="slow">
    <p:wipe dir="d"/>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fontAlgn="auto" hangingPunct="1">
              <a:spcAft>
                <a:spcPts val="0"/>
              </a:spcAft>
              <a:defRPr/>
            </a:pPr>
            <a:r>
              <a:rPr lang="en-US" smtClean="0"/>
              <a:t>Best Practices</a:t>
            </a:r>
          </a:p>
        </p:txBody>
      </p:sp>
      <p:sp>
        <p:nvSpPr>
          <p:cNvPr id="21507" name="Rectangle 3"/>
          <p:cNvSpPr>
            <a:spLocks noGrp="1" noChangeArrowheads="1"/>
          </p:cNvSpPr>
          <p:nvPr>
            <p:ph idx="1"/>
          </p:nvPr>
        </p:nvSpPr>
        <p:spPr/>
        <p:txBody>
          <a:bodyPr/>
          <a:lstStyle/>
          <a:p>
            <a:pPr eaLnBrk="1" hangingPunct="1"/>
            <a:r>
              <a:rPr lang="en-US" smtClean="0"/>
              <a:t>Approach material using visual aids to clarify such as charts, pictures, graphs.</a:t>
            </a:r>
          </a:p>
          <a:p>
            <a:pPr eaLnBrk="1" hangingPunct="1"/>
            <a:r>
              <a:rPr lang="en-US" smtClean="0"/>
              <a:t>Analyze complex tasks and break them down to their fundamental parts in a logical sequence.</a:t>
            </a:r>
          </a:p>
          <a:p>
            <a:pPr eaLnBrk="1" hangingPunct="1"/>
            <a:r>
              <a:rPr lang="en-US" smtClean="0"/>
              <a:t>Master one skill then move to the next building on the concept.</a:t>
            </a:r>
          </a:p>
        </p:txBody>
      </p:sp>
    </p:spTree>
  </p:cSld>
  <p:clrMapOvr>
    <a:masterClrMapping/>
  </p:clrMapOvr>
  <p:transition spd="slow">
    <p:wipe dir="d"/>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fontAlgn="auto" hangingPunct="1">
              <a:spcAft>
                <a:spcPts val="0"/>
              </a:spcAft>
              <a:defRPr/>
            </a:pPr>
            <a:r>
              <a:rPr lang="en-US" smtClean="0"/>
              <a:t>Best Practices Continued</a:t>
            </a:r>
          </a:p>
        </p:txBody>
      </p:sp>
      <p:sp>
        <p:nvSpPr>
          <p:cNvPr id="22531" name="Rectangle 3"/>
          <p:cNvSpPr>
            <a:spLocks noGrp="1" noChangeArrowheads="1"/>
          </p:cNvSpPr>
          <p:nvPr>
            <p:ph idx="1"/>
          </p:nvPr>
        </p:nvSpPr>
        <p:spPr/>
        <p:txBody>
          <a:bodyPr/>
          <a:lstStyle/>
          <a:p>
            <a:pPr eaLnBrk="1" hangingPunct="1"/>
            <a:r>
              <a:rPr lang="en-US" smtClean="0"/>
              <a:t>Use extensive physical and verbal prompting to guide outcomes.</a:t>
            </a:r>
          </a:p>
          <a:p>
            <a:pPr eaLnBrk="1" hangingPunct="1"/>
            <a:r>
              <a:rPr lang="en-US" smtClean="0"/>
              <a:t>Praise to reinforce desired behaviors in class and during assignments.</a:t>
            </a:r>
          </a:p>
        </p:txBody>
      </p:sp>
    </p:spTree>
  </p:cSld>
  <p:clrMapOvr>
    <a:masterClrMapping/>
  </p:clrMapOvr>
  <p:transition spd="slow">
    <p:wipe dir="d"/>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fontAlgn="auto" hangingPunct="1">
              <a:spcAft>
                <a:spcPts val="0"/>
              </a:spcAft>
              <a:defRPr/>
            </a:pPr>
            <a:r>
              <a:rPr lang="en-US" smtClean="0"/>
              <a:t>Adaptations</a:t>
            </a:r>
          </a:p>
        </p:txBody>
      </p:sp>
      <p:sp>
        <p:nvSpPr>
          <p:cNvPr id="23555" name="Rectangle 3"/>
          <p:cNvSpPr>
            <a:spLocks noGrp="1" noChangeArrowheads="1"/>
          </p:cNvSpPr>
          <p:nvPr>
            <p:ph idx="1"/>
          </p:nvPr>
        </p:nvSpPr>
        <p:spPr/>
        <p:txBody>
          <a:bodyPr/>
          <a:lstStyle/>
          <a:p>
            <a:pPr eaLnBrk="1" hangingPunct="1"/>
            <a:r>
              <a:rPr lang="en-US" smtClean="0"/>
              <a:t>Provide extra time to think during lessons.</a:t>
            </a:r>
          </a:p>
          <a:p>
            <a:pPr eaLnBrk="1" hangingPunct="1"/>
            <a:r>
              <a:rPr lang="en-US" smtClean="0"/>
              <a:t>Breakdown tasks into adaptively smaller components depending upon extent of disability.</a:t>
            </a:r>
          </a:p>
          <a:p>
            <a:pPr eaLnBrk="1" hangingPunct="1"/>
            <a:r>
              <a:rPr lang="en-US" smtClean="0"/>
              <a:t>Progressive Time Delay: Slowly increasing the time between teacher requests and the prompt for completion or assistance. (Used to build independence)</a:t>
            </a:r>
          </a:p>
          <a:p>
            <a:pPr eaLnBrk="1" hangingPunct="1">
              <a:buFont typeface="Wingdings" pitchFamily="2" charset="2"/>
              <a:buNone/>
            </a:pPr>
            <a:endParaRPr lang="en-US" smtClean="0"/>
          </a:p>
        </p:txBody>
      </p:sp>
    </p:spTree>
  </p:cSld>
  <p:clrMapOvr>
    <a:masterClrMapping/>
  </p:clrMapOvr>
  <p:transition spd="slow">
    <p:wipe dir="d"/>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en-US" smtClean="0"/>
              <a:t>One more important adaptation</a:t>
            </a:r>
          </a:p>
        </p:txBody>
      </p:sp>
      <p:sp>
        <p:nvSpPr>
          <p:cNvPr id="24579" name="Rectangle 3"/>
          <p:cNvSpPr>
            <a:spLocks noGrp="1" noChangeArrowheads="1"/>
          </p:cNvSpPr>
          <p:nvPr>
            <p:ph idx="1"/>
          </p:nvPr>
        </p:nvSpPr>
        <p:spPr/>
        <p:txBody>
          <a:bodyPr/>
          <a:lstStyle/>
          <a:p>
            <a:pPr eaLnBrk="1" hangingPunct="1"/>
            <a:r>
              <a:rPr lang="en-US" smtClean="0"/>
              <a:t>Gear lessons towards real life skills that can be used beyond the scholastic environment. (Example: Teach adding with money using a mock store.)</a:t>
            </a:r>
          </a:p>
        </p:txBody>
      </p:sp>
    </p:spTree>
  </p:cSld>
  <p:clrMapOvr>
    <a:masterClrMapping/>
  </p:clrMapOvr>
  <p:transition spd="slow">
    <p:wipe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fontAlgn="auto" hangingPunct="1">
              <a:spcAft>
                <a:spcPts val="0"/>
              </a:spcAft>
              <a:defRPr/>
            </a:pPr>
            <a:r>
              <a:rPr lang="en-US" smtClean="0"/>
              <a:t>Behavior Support</a:t>
            </a:r>
          </a:p>
        </p:txBody>
      </p:sp>
      <p:sp>
        <p:nvSpPr>
          <p:cNvPr id="25603" name="Rectangle 3"/>
          <p:cNvSpPr>
            <a:spLocks noGrp="1" noChangeArrowheads="1"/>
          </p:cNvSpPr>
          <p:nvPr>
            <p:ph idx="1"/>
          </p:nvPr>
        </p:nvSpPr>
        <p:spPr/>
        <p:txBody>
          <a:bodyPr/>
          <a:lstStyle/>
          <a:p>
            <a:pPr eaLnBrk="1" hangingPunct="1"/>
            <a:r>
              <a:rPr lang="en-US" smtClean="0"/>
              <a:t>Praise and Reward desired behavior: At first using instant rewards then progressing to a token reward form. (This aids in teaching students to delay their gratification.)</a:t>
            </a:r>
          </a:p>
          <a:p>
            <a:pPr eaLnBrk="1" hangingPunct="1"/>
            <a:r>
              <a:rPr lang="en-US" smtClean="0"/>
              <a:t>Ignore undesirable behavior unless it moves to a predetermined non-negotiable level.</a:t>
            </a:r>
          </a:p>
          <a:p>
            <a:pPr eaLnBrk="1" hangingPunct="1"/>
            <a:endParaRPr lang="en-US" smtClean="0"/>
          </a:p>
        </p:txBody>
      </p:sp>
    </p:spTree>
  </p:cSld>
  <p:clrMapOvr>
    <a:masterClrMapping/>
  </p:clrMapOvr>
  <p:transition spd="slow">
    <p:wipe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0" name="Rectangle 4"/>
          <p:cNvSpPr>
            <a:spLocks noGrp="1" noChangeArrowheads="1"/>
          </p:cNvSpPr>
          <p:nvPr>
            <p:ph type="title"/>
          </p:nvPr>
        </p:nvSpPr>
        <p:spPr/>
        <p:txBody>
          <a:bodyPr lIns="90488" tIns="44450" rIns="90488" bIns="44450" anchor="b"/>
          <a:lstStyle/>
          <a:p>
            <a:pPr eaLnBrk="1" fontAlgn="auto" hangingPunct="1">
              <a:spcAft>
                <a:spcPts val="0"/>
              </a:spcAft>
              <a:defRPr/>
            </a:pPr>
            <a:r>
              <a:rPr lang="en-US" sz="3200" smtClean="0"/>
              <a:t>Service Delivery Models &amp; Early Intervention</a:t>
            </a:r>
          </a:p>
        </p:txBody>
      </p:sp>
      <p:sp>
        <p:nvSpPr>
          <p:cNvPr id="26627" name="Rectangle 5"/>
          <p:cNvSpPr>
            <a:spLocks noGrp="1" noChangeArrowheads="1"/>
          </p:cNvSpPr>
          <p:nvPr>
            <p:ph idx="1"/>
          </p:nvPr>
        </p:nvSpPr>
        <p:spPr>
          <a:xfrm>
            <a:off x="685800" y="2971800"/>
            <a:ext cx="7772400" cy="3581400"/>
          </a:xfrm>
        </p:spPr>
        <p:txBody>
          <a:bodyPr lIns="90488" tIns="44450" rIns="90488" bIns="44450"/>
          <a:lstStyle/>
          <a:p>
            <a:pPr eaLnBrk="1" hangingPunct="1">
              <a:buFontTx/>
              <a:buNone/>
            </a:pPr>
            <a:r>
              <a:rPr lang="en-US" sz="2400" b="1" smtClean="0"/>
              <a:t>Service Delivery Models:</a:t>
            </a:r>
            <a:endParaRPr lang="en-US" sz="2400" smtClean="0"/>
          </a:p>
          <a:p>
            <a:pPr eaLnBrk="1" hangingPunct="1"/>
            <a:r>
              <a:rPr lang="en-US" sz="2000" smtClean="0"/>
              <a:t>Range from general education classrooms to residential facilities</a:t>
            </a:r>
            <a:endParaRPr lang="en-US" sz="2400" smtClean="0"/>
          </a:p>
          <a:p>
            <a:pPr eaLnBrk="1" hangingPunct="1"/>
            <a:r>
              <a:rPr lang="en-US" sz="2000" smtClean="0"/>
              <a:t>Trend toward instruction in integrated settings</a:t>
            </a:r>
          </a:p>
        </p:txBody>
      </p:sp>
    </p:spTree>
  </p:cSld>
  <p:clrMapOvr>
    <a:masterClrMapping/>
  </p:clrMapOvr>
  <p:transition spd="slow">
    <p:wipe dir="d"/>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4" name="Title 1"/>
          <p:cNvSpPr>
            <a:spLocks noGrp="1"/>
          </p:cNvSpPr>
          <p:nvPr>
            <p:ph type="title"/>
          </p:nvPr>
        </p:nvSpPr>
        <p:spPr>
          <a:xfrm>
            <a:off x="685800" y="304800"/>
            <a:ext cx="7772400" cy="609600"/>
          </a:xfrm>
        </p:spPr>
        <p:txBody>
          <a:bodyPr>
            <a:normAutofit fontScale="90000"/>
          </a:bodyPr>
          <a:lstStyle/>
          <a:p>
            <a:pPr eaLnBrk="1" fontAlgn="auto" hangingPunct="1">
              <a:spcAft>
                <a:spcPts val="0"/>
              </a:spcAft>
              <a:defRPr/>
            </a:pPr>
            <a:r>
              <a:rPr lang="en-US" sz="3200" smtClean="0"/>
              <a:t>Early Intervention</a:t>
            </a:r>
            <a:br>
              <a:rPr lang="en-US" sz="3200" smtClean="0"/>
            </a:br>
            <a:endParaRPr lang="en-US" sz="3200" smtClean="0"/>
          </a:p>
        </p:txBody>
      </p:sp>
      <p:sp>
        <p:nvSpPr>
          <p:cNvPr id="23555" name="Content Placeholder 2"/>
          <p:cNvSpPr>
            <a:spLocks noGrp="1"/>
          </p:cNvSpPr>
          <p:nvPr>
            <p:ph idx="1"/>
          </p:nvPr>
        </p:nvSpPr>
        <p:spPr>
          <a:xfrm>
            <a:off x="685800" y="685800"/>
            <a:ext cx="7772400" cy="5943600"/>
          </a:xfrm>
        </p:spPr>
        <p:txBody>
          <a:bodyPr>
            <a:normAutofit lnSpcReduction="10000"/>
          </a:bodyPr>
          <a:lstStyle/>
          <a:p>
            <a:pPr marL="548640" indent="-411480" eaLnBrk="1" fontAlgn="auto" hangingPunct="1">
              <a:spcAft>
                <a:spcPts val="0"/>
              </a:spcAft>
              <a:buClr>
                <a:schemeClr val="tx1">
                  <a:shade val="95000"/>
                </a:schemeClr>
              </a:buClr>
              <a:buFontTx/>
              <a:buNone/>
              <a:defRPr/>
            </a:pPr>
            <a:r>
              <a:rPr lang="en-US" sz="2400" b="1" smtClean="0"/>
              <a:t>Two Different Purposes of Preschool Programs:</a:t>
            </a:r>
          </a:p>
          <a:p>
            <a:pPr marL="548640" indent="-411480" eaLnBrk="1" fontAlgn="auto" hangingPunct="1">
              <a:spcAft>
                <a:spcPts val="0"/>
              </a:spcAft>
              <a:buClr>
                <a:schemeClr val="tx1">
                  <a:shade val="95000"/>
                </a:schemeClr>
              </a:buClr>
              <a:buFont typeface="Wingdings 2"/>
              <a:buChar char=""/>
              <a:defRPr/>
            </a:pPr>
            <a:r>
              <a:rPr lang="en-US" sz="2400" smtClean="0"/>
              <a:t>Early childhood programs designed for prevention (for those at risk for mild mental retardation):</a:t>
            </a:r>
          </a:p>
          <a:p>
            <a:pPr marL="868680" lvl="1" indent="-283464" eaLnBrk="1" fontAlgn="auto" hangingPunct="1">
              <a:spcAft>
                <a:spcPts val="0"/>
              </a:spcAft>
              <a:buFont typeface="Wingdings 2"/>
              <a:buChar char=""/>
              <a:defRPr/>
            </a:pPr>
            <a:r>
              <a:rPr lang="en-US" sz="1600" smtClean="0"/>
              <a:t>Include such programs designed in the 1960’s such as:</a:t>
            </a:r>
          </a:p>
          <a:p>
            <a:pPr marL="868680" lvl="1" indent="-283464" eaLnBrk="1" fontAlgn="auto" hangingPunct="1">
              <a:spcAft>
                <a:spcPts val="0"/>
              </a:spcAft>
              <a:buFont typeface="Wingdings 2"/>
              <a:buChar char=""/>
              <a:defRPr/>
            </a:pPr>
            <a:r>
              <a:rPr lang="en-US" sz="1600" smtClean="0"/>
              <a:t> the Perry Preschool Program</a:t>
            </a:r>
          </a:p>
          <a:p>
            <a:pPr marL="868680" lvl="1" indent="-283464" eaLnBrk="1" fontAlgn="auto" hangingPunct="1">
              <a:spcAft>
                <a:spcPts val="0"/>
              </a:spcAft>
              <a:buFont typeface="Wingdings 2"/>
              <a:buChar char=""/>
              <a:defRPr/>
            </a:pPr>
            <a:r>
              <a:rPr lang="en-US" sz="1600" smtClean="0"/>
              <a:t> the Chicago Child-Parent Center Program</a:t>
            </a:r>
          </a:p>
          <a:p>
            <a:pPr marL="868680" lvl="1" indent="-283464" eaLnBrk="1" fontAlgn="auto" hangingPunct="1">
              <a:spcAft>
                <a:spcPts val="0"/>
              </a:spcAft>
              <a:buFont typeface="Wingdings 2"/>
              <a:buChar char=""/>
              <a:defRPr/>
            </a:pPr>
            <a:r>
              <a:rPr lang="en-US" sz="1600" smtClean="0"/>
              <a:t> the Abecedarian Project.</a:t>
            </a:r>
          </a:p>
          <a:p>
            <a:pPr marL="548640" indent="-411480" eaLnBrk="1" fontAlgn="auto" hangingPunct="1">
              <a:spcAft>
                <a:spcPts val="0"/>
              </a:spcAft>
              <a:buClr>
                <a:schemeClr val="tx1">
                  <a:shade val="95000"/>
                </a:schemeClr>
              </a:buClr>
              <a:buFont typeface="Wingdings 2"/>
              <a:buChar char=""/>
              <a:defRPr/>
            </a:pPr>
            <a:r>
              <a:rPr lang="en-US" sz="2400" smtClean="0"/>
              <a:t>Early childhood programs designed to further development of those identified as mentally disabled (for those with more severe mental retardation):</a:t>
            </a:r>
          </a:p>
          <a:p>
            <a:pPr marL="868680" lvl="1" indent="-283464" eaLnBrk="1" fontAlgn="auto" hangingPunct="1">
              <a:spcAft>
                <a:spcPts val="0"/>
              </a:spcAft>
              <a:buFont typeface="Wingdings 2"/>
              <a:buChar char=""/>
              <a:defRPr/>
            </a:pPr>
            <a:r>
              <a:rPr lang="en-US" sz="1600" smtClean="0"/>
              <a:t>Include emphasis on language and conceptual development as these children already have professional in their lives, such as speech and physical therapists.</a:t>
            </a:r>
          </a:p>
          <a:p>
            <a:pPr marL="868680" lvl="1" indent="-283464" eaLnBrk="1" fontAlgn="auto" hangingPunct="1">
              <a:spcAft>
                <a:spcPts val="0"/>
              </a:spcAft>
              <a:buFont typeface="Wingdings 2"/>
              <a:buChar char=""/>
              <a:defRPr/>
            </a:pPr>
            <a:r>
              <a:rPr lang="en-US" sz="1600" smtClean="0"/>
              <a:t>Ie. Class-wide Peer Tutoring (student w/ mild disabilities are paired w/ nondisabled student, switching roles half way through the session, w/ modifications in place for the student w/ disabilities for rewards= improved academic performance for all, increased engaged time, positive acceptance from teachers and students).</a:t>
            </a:r>
          </a:p>
          <a:p>
            <a:pPr marL="548640" indent="-411480" eaLnBrk="1" fontAlgn="auto" hangingPunct="1">
              <a:spcAft>
                <a:spcPts val="0"/>
              </a:spcAft>
              <a:buClr>
                <a:schemeClr val="tx1">
                  <a:shade val="95000"/>
                </a:schemeClr>
              </a:buClr>
              <a:buFont typeface="Wingdings 2"/>
              <a:buChar char=""/>
              <a:defRPr/>
            </a:pPr>
            <a:endParaRPr lang="en-US" smtClean="0"/>
          </a:p>
        </p:txBody>
      </p:sp>
    </p:spTree>
  </p:cSld>
  <p:clrMapOvr>
    <a:masterClrMapping/>
  </p:clrMapOvr>
  <p:transition spd="slow">
    <p:wipe dir="d"/>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8" name="Title 1"/>
          <p:cNvSpPr>
            <a:spLocks noGrp="1"/>
          </p:cNvSpPr>
          <p:nvPr>
            <p:ph type="title"/>
          </p:nvPr>
        </p:nvSpPr>
        <p:spPr>
          <a:xfrm>
            <a:off x="609600" y="0"/>
            <a:ext cx="7772400" cy="609600"/>
          </a:xfrm>
        </p:spPr>
        <p:txBody>
          <a:bodyPr/>
          <a:lstStyle/>
          <a:p>
            <a:pPr eaLnBrk="1" fontAlgn="auto" hangingPunct="1">
              <a:spcAft>
                <a:spcPts val="0"/>
              </a:spcAft>
              <a:defRPr/>
            </a:pPr>
            <a:r>
              <a:rPr lang="en-US" sz="3200" smtClean="0"/>
              <a:t>Perry Preschool Program</a:t>
            </a:r>
          </a:p>
        </p:txBody>
      </p:sp>
      <p:sp>
        <p:nvSpPr>
          <p:cNvPr id="12" name="Content Placeholder 11"/>
          <p:cNvSpPr>
            <a:spLocks noGrp="1"/>
          </p:cNvSpPr>
          <p:nvPr>
            <p:ph idx="1"/>
          </p:nvPr>
        </p:nvSpPr>
        <p:spPr>
          <a:xfrm>
            <a:off x="685800" y="838200"/>
            <a:ext cx="7772400" cy="5715000"/>
          </a:xfrm>
        </p:spPr>
        <p:txBody>
          <a:bodyPr>
            <a:normAutofit fontScale="92500"/>
          </a:bodyPr>
          <a:lstStyle/>
          <a:p>
            <a:pPr marL="548640" indent="-411480" eaLnBrk="1" fontAlgn="auto" hangingPunct="1">
              <a:spcAft>
                <a:spcPts val="0"/>
              </a:spcAft>
              <a:buClr>
                <a:schemeClr val="tx1">
                  <a:shade val="95000"/>
                </a:schemeClr>
              </a:buClr>
              <a:buFont typeface="Wingdings 2"/>
              <a:buChar char=""/>
              <a:defRPr/>
            </a:pPr>
            <a:r>
              <a:rPr lang="en-US" sz="2400" dirty="0" smtClean="0"/>
              <a:t>123 children born in poverty &amp; at high risk of failing in school, ages 3 &amp; 4, randomly divided into a program group that received high-quality preschool program based on a participatory learning approach along w/ a comparison group who had no preschool.</a:t>
            </a:r>
          </a:p>
          <a:p>
            <a:pPr marL="548640" indent="-411480" eaLnBrk="1" fontAlgn="auto" hangingPunct="1">
              <a:spcAft>
                <a:spcPts val="0"/>
              </a:spcAft>
              <a:buClr>
                <a:schemeClr val="tx1">
                  <a:shade val="95000"/>
                </a:schemeClr>
              </a:buClr>
              <a:buFont typeface="Wingdings 2"/>
              <a:buChar char=""/>
              <a:defRPr/>
            </a:pPr>
            <a:r>
              <a:rPr lang="en-US" sz="2400" dirty="0" smtClean="0"/>
              <a:t>Later, at age 40, the participants still living were: interviewed, data was collected (subjects' school, social services, &amp; arrest records), &amp; found that those in the preschool program had:</a:t>
            </a:r>
          </a:p>
          <a:p>
            <a:pPr marL="868680" lvl="1" indent="-283464" eaLnBrk="1" fontAlgn="auto" hangingPunct="1">
              <a:spcAft>
                <a:spcPts val="0"/>
              </a:spcAft>
              <a:buFont typeface="Wingdings 2"/>
              <a:buChar char=""/>
              <a:defRPr/>
            </a:pPr>
            <a:r>
              <a:rPr lang="en-US" sz="2000" dirty="0" smtClean="0"/>
              <a:t> higher earnings</a:t>
            </a:r>
          </a:p>
          <a:p>
            <a:pPr marL="868680" lvl="1" indent="-283464" eaLnBrk="1" fontAlgn="auto" hangingPunct="1">
              <a:spcAft>
                <a:spcPts val="0"/>
              </a:spcAft>
              <a:buFont typeface="Wingdings 2"/>
              <a:buChar char=""/>
              <a:defRPr/>
            </a:pPr>
            <a:r>
              <a:rPr lang="en-US" sz="2000" dirty="0" smtClean="0"/>
              <a:t> were more likely to hold a job</a:t>
            </a:r>
          </a:p>
          <a:p>
            <a:pPr marL="868680" lvl="1" indent="-283464" eaLnBrk="1" fontAlgn="auto" hangingPunct="1">
              <a:spcAft>
                <a:spcPts val="0"/>
              </a:spcAft>
              <a:buFont typeface="Wingdings 2"/>
              <a:buChar char=""/>
              <a:defRPr/>
            </a:pPr>
            <a:r>
              <a:rPr lang="en-US" sz="2000" dirty="0" smtClean="0"/>
              <a:t>had committed fewer crimes </a:t>
            </a:r>
          </a:p>
          <a:p>
            <a:pPr marL="868680" lvl="1" indent="-283464" eaLnBrk="1" fontAlgn="auto" hangingPunct="1">
              <a:spcAft>
                <a:spcPts val="0"/>
              </a:spcAft>
              <a:buFont typeface="Wingdings 2"/>
              <a:buChar char=""/>
              <a:defRPr/>
            </a:pPr>
            <a:r>
              <a:rPr lang="en-US" sz="2000" dirty="0" smtClean="0"/>
              <a:t>were more likely to have graduated from high school than those not enrolled.</a:t>
            </a:r>
          </a:p>
          <a:p>
            <a:pPr marL="548640" indent="-411480" eaLnBrk="1" fontAlgn="auto" hangingPunct="1">
              <a:spcAft>
                <a:spcPts val="0"/>
              </a:spcAft>
              <a:buClr>
                <a:schemeClr val="tx1">
                  <a:shade val="95000"/>
                </a:schemeClr>
              </a:buClr>
              <a:buFont typeface="Wingdings 2"/>
              <a:buChar char=""/>
              <a:defRPr/>
            </a:pPr>
            <a:r>
              <a:rPr lang="en-US" sz="2400" b="1" dirty="0" smtClean="0"/>
              <a:t>Cost-benefit analysis = $7.16/ $1 invested</a:t>
            </a:r>
            <a:r>
              <a:rPr lang="en-US" sz="2400" dirty="0" smtClean="0"/>
              <a:t>.</a:t>
            </a:r>
            <a:r>
              <a:rPr lang="en-US" dirty="0" smtClean="0"/>
              <a:t/>
            </a:r>
            <a:br>
              <a:rPr lang="en-US" dirty="0" smtClean="0"/>
            </a:br>
            <a:endParaRPr lang="en-US" dirty="0" smtClean="0"/>
          </a:p>
        </p:txBody>
      </p:sp>
    </p:spTree>
  </p:cSld>
  <p:clrMapOvr>
    <a:masterClrMapping/>
  </p:clrMapOvr>
  <p:transition spd="slow">
    <p:wipe dir="d"/>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z="3200" smtClean="0"/>
              <a:t>Introduction</a:t>
            </a:r>
            <a:endParaRPr lang="en-US" smtClean="0"/>
          </a:p>
        </p:txBody>
      </p:sp>
      <p:sp>
        <p:nvSpPr>
          <p:cNvPr id="4099" name="Rectangle 3"/>
          <p:cNvSpPr>
            <a:spLocks noGrp="1" noChangeArrowheads="1"/>
          </p:cNvSpPr>
          <p:nvPr>
            <p:ph type="body" idx="1"/>
          </p:nvPr>
        </p:nvSpPr>
        <p:spPr/>
        <p:txBody>
          <a:bodyPr/>
          <a:lstStyle/>
          <a:p>
            <a:pPr marL="609600" indent="-609600" eaLnBrk="1" hangingPunct="1">
              <a:buFontTx/>
              <a:buNone/>
            </a:pPr>
            <a:r>
              <a:rPr lang="en-US" sz="2400" b="1" smtClean="0"/>
              <a:t>Reasons for Caution when Identifying Students as Being Intellectually Disabled:</a:t>
            </a:r>
            <a:endParaRPr lang="en-US" sz="2400" smtClean="0"/>
          </a:p>
          <a:p>
            <a:pPr marL="609600" indent="-609600" eaLnBrk="1" hangingPunct="1">
              <a:buFontTx/>
              <a:buNone/>
            </a:pPr>
            <a:endParaRPr lang="en-US" sz="2400" smtClean="0"/>
          </a:p>
          <a:p>
            <a:pPr marL="609600" indent="-609600" eaLnBrk="1" hangingPunct="1">
              <a:buFontTx/>
              <a:buAutoNum type="arabicPeriod"/>
            </a:pPr>
            <a:r>
              <a:rPr lang="en-US" sz="2400" smtClean="0"/>
              <a:t>Concern about misdiagnosis of ethnic minorities---</a:t>
            </a:r>
          </a:p>
          <a:p>
            <a:pPr marL="609600" indent="-609600" eaLnBrk="1" hangingPunct="1">
              <a:buFontTx/>
              <a:buAutoNum type="arabicPeriod"/>
            </a:pPr>
            <a:r>
              <a:rPr lang="en-US" sz="2400" smtClean="0"/>
              <a:t>Possible stigma associated with the diagnosis</a:t>
            </a:r>
          </a:p>
          <a:p>
            <a:pPr marL="609600" indent="-609600" eaLnBrk="1" hangingPunct="1">
              <a:buFontTx/>
              <a:buAutoNum type="arabicPeriod"/>
            </a:pPr>
            <a:r>
              <a:rPr lang="en-US" sz="2400" smtClean="0"/>
              <a:t>Concerns related to “Intellectually Disabled” being a socially constructed condition</a:t>
            </a:r>
            <a:endParaRPr lang="en-US" smtClean="0"/>
          </a:p>
        </p:txBody>
      </p:sp>
    </p:spTree>
  </p:cSld>
  <p:clrMapOvr>
    <a:masterClrMapping/>
  </p:clrMapOvr>
  <p:transition spd="slow">
    <p:wipe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2" name="Title 3"/>
          <p:cNvSpPr>
            <a:spLocks noGrp="1"/>
          </p:cNvSpPr>
          <p:nvPr>
            <p:ph type="title"/>
          </p:nvPr>
        </p:nvSpPr>
        <p:spPr>
          <a:xfrm>
            <a:off x="685800" y="304800"/>
            <a:ext cx="7772400" cy="533400"/>
          </a:xfrm>
        </p:spPr>
        <p:txBody>
          <a:bodyPr/>
          <a:lstStyle/>
          <a:p>
            <a:pPr eaLnBrk="1" fontAlgn="auto" hangingPunct="1">
              <a:spcAft>
                <a:spcPts val="0"/>
              </a:spcAft>
              <a:defRPr/>
            </a:pPr>
            <a:r>
              <a:rPr lang="en-US" sz="2800" smtClean="0"/>
              <a:t>The Chicago Child-Parent Center Program</a:t>
            </a:r>
          </a:p>
        </p:txBody>
      </p:sp>
      <p:sp>
        <p:nvSpPr>
          <p:cNvPr id="25603" name="Content Placeholder 4"/>
          <p:cNvSpPr>
            <a:spLocks noGrp="1"/>
          </p:cNvSpPr>
          <p:nvPr>
            <p:ph idx="1"/>
          </p:nvPr>
        </p:nvSpPr>
        <p:spPr>
          <a:xfrm>
            <a:off x="685800" y="1219200"/>
            <a:ext cx="7772400" cy="5410200"/>
          </a:xfrm>
        </p:spPr>
        <p:txBody>
          <a:bodyPr>
            <a:normAutofit fontScale="92500" lnSpcReduction="20000"/>
          </a:bodyPr>
          <a:lstStyle/>
          <a:p>
            <a:pPr marL="548640" indent="-411480" eaLnBrk="1" fontAlgn="auto" hangingPunct="1">
              <a:spcAft>
                <a:spcPts val="0"/>
              </a:spcAft>
              <a:buClr>
                <a:schemeClr val="tx1">
                  <a:shade val="95000"/>
                </a:schemeClr>
              </a:buClr>
              <a:buFont typeface="Wingdings 2"/>
              <a:buChar char=""/>
              <a:defRPr/>
            </a:pPr>
            <a:r>
              <a:rPr lang="en-US" sz="2400" smtClean="0"/>
              <a:t>Services to preschool children and parents in low income areas in/or near low income elementary schools funded by </a:t>
            </a:r>
            <a:r>
              <a:rPr lang="en-US" sz="2400" i="1" smtClean="0"/>
              <a:t>No Child Left Behind </a:t>
            </a:r>
            <a:r>
              <a:rPr lang="en-US" sz="2400" smtClean="0"/>
              <a:t>Federal Chapter I &amp; Title I funds.</a:t>
            </a:r>
          </a:p>
          <a:p>
            <a:pPr marL="548640" indent="-411480" eaLnBrk="1" fontAlgn="auto" hangingPunct="1">
              <a:spcAft>
                <a:spcPts val="0"/>
              </a:spcAft>
              <a:buClr>
                <a:schemeClr val="tx1">
                  <a:shade val="95000"/>
                </a:schemeClr>
              </a:buClr>
              <a:buFont typeface="Wingdings 2"/>
              <a:buChar char=""/>
              <a:defRPr/>
            </a:pPr>
            <a:r>
              <a:rPr lang="en-US" sz="2400" smtClean="0"/>
              <a:t>Parents enroll children at age three &amp; the program uses best practices in comprehensive educational services for  two continuous years.</a:t>
            </a:r>
          </a:p>
          <a:p>
            <a:pPr marL="548640" indent="-411480" eaLnBrk="1" fontAlgn="auto" hangingPunct="1">
              <a:spcAft>
                <a:spcPts val="0"/>
              </a:spcAft>
              <a:buClr>
                <a:schemeClr val="tx1">
                  <a:shade val="95000"/>
                </a:schemeClr>
              </a:buClr>
              <a:buFont typeface="Wingdings 2"/>
              <a:buChar char=""/>
              <a:defRPr/>
            </a:pPr>
            <a:r>
              <a:rPr lang="en-US" sz="2400" smtClean="0"/>
              <a:t>Students develop basic reading/writing/math skills.  </a:t>
            </a:r>
          </a:p>
          <a:p>
            <a:pPr marL="548640" indent="-411480" eaLnBrk="1" fontAlgn="auto" hangingPunct="1">
              <a:spcAft>
                <a:spcPts val="0"/>
              </a:spcAft>
              <a:buClr>
                <a:schemeClr val="tx1">
                  <a:shade val="95000"/>
                </a:schemeClr>
              </a:buClr>
              <a:buFont typeface="Wingdings 2"/>
              <a:buChar char=""/>
              <a:defRPr/>
            </a:pPr>
            <a:r>
              <a:rPr lang="en-US" sz="2400" b="1" smtClean="0"/>
              <a:t>CPC requires parent involvement in parent room or classroom activities twice a month in activities relating to child growth/development, literacy, readiness skills, parenting skills, health/safety/nutrition.</a:t>
            </a:r>
          </a:p>
          <a:p>
            <a:pPr marL="548640" indent="-411480" eaLnBrk="1" fontAlgn="auto" hangingPunct="1">
              <a:spcAft>
                <a:spcPts val="0"/>
              </a:spcAft>
              <a:buClr>
                <a:schemeClr val="tx1">
                  <a:shade val="95000"/>
                </a:schemeClr>
              </a:buClr>
              <a:buFont typeface="Wingdings 2"/>
              <a:buChar char=""/>
              <a:defRPr/>
            </a:pPr>
            <a:endParaRPr lang="en-US" sz="2400" smtClean="0"/>
          </a:p>
          <a:p>
            <a:pPr marL="548640" indent="-411480" eaLnBrk="1" fontAlgn="auto" hangingPunct="1">
              <a:spcAft>
                <a:spcPts val="0"/>
              </a:spcAft>
              <a:buClr>
                <a:schemeClr val="tx1">
                  <a:shade val="95000"/>
                </a:schemeClr>
              </a:buClr>
              <a:buFont typeface="Wingdings 2"/>
              <a:buChar char=""/>
              <a:defRPr/>
            </a:pPr>
            <a:r>
              <a:rPr lang="en-US" smtClean="0"/>
              <a:t/>
            </a:r>
            <a:br>
              <a:rPr lang="en-US" smtClean="0"/>
            </a:br>
            <a:r>
              <a:rPr lang="en-US" smtClean="0"/>
              <a:t/>
            </a:r>
            <a:br>
              <a:rPr lang="en-US" smtClean="0"/>
            </a:br>
            <a:endParaRPr lang="en-US" smtClean="0"/>
          </a:p>
        </p:txBody>
      </p:sp>
    </p:spTree>
  </p:cSld>
  <p:clrMapOvr>
    <a:masterClrMapping/>
  </p:clrMapOvr>
  <p:transition spd="slow">
    <p:wipe dir="d"/>
  </p:transition>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Title 1"/>
          <p:cNvSpPr>
            <a:spLocks noGrp="1"/>
          </p:cNvSpPr>
          <p:nvPr>
            <p:ph type="title"/>
          </p:nvPr>
        </p:nvSpPr>
        <p:spPr>
          <a:xfrm>
            <a:off x="685800" y="0"/>
            <a:ext cx="7772400" cy="533400"/>
          </a:xfrm>
        </p:spPr>
        <p:txBody>
          <a:bodyPr>
            <a:normAutofit fontScale="90000"/>
          </a:bodyPr>
          <a:lstStyle/>
          <a:p>
            <a:pPr eaLnBrk="1" fontAlgn="auto" hangingPunct="1">
              <a:spcAft>
                <a:spcPts val="0"/>
              </a:spcAft>
              <a:defRPr/>
            </a:pPr>
            <a:r>
              <a:rPr lang="en-US" sz="3200" smtClean="0"/>
              <a:t>The Abecedarian Project</a:t>
            </a:r>
          </a:p>
        </p:txBody>
      </p:sp>
      <p:sp>
        <p:nvSpPr>
          <p:cNvPr id="30723" name="Content Placeholder 2"/>
          <p:cNvSpPr>
            <a:spLocks noGrp="1"/>
          </p:cNvSpPr>
          <p:nvPr>
            <p:ph idx="1"/>
          </p:nvPr>
        </p:nvSpPr>
        <p:spPr>
          <a:xfrm>
            <a:off x="685800" y="533400"/>
            <a:ext cx="7772400" cy="6324600"/>
          </a:xfrm>
        </p:spPr>
        <p:txBody>
          <a:bodyPr/>
          <a:lstStyle/>
          <a:p>
            <a:pPr eaLnBrk="1" hangingPunct="1"/>
            <a:r>
              <a:rPr lang="en-US" sz="2400" smtClean="0"/>
              <a:t>Controlled study of benefits of early childhood education for poor children.</a:t>
            </a:r>
          </a:p>
          <a:p>
            <a:pPr eaLnBrk="1" hangingPunct="1"/>
            <a:r>
              <a:rPr lang="en-US" sz="2400" smtClean="0"/>
              <a:t>Four cohorts from low-income families born between 1972 and 1977 randomly selected while in the womb &amp; assigned as infants to receive ½ day in a childcare setting from infancy through age 5 and ½ to a control group with no preschool.</a:t>
            </a:r>
          </a:p>
          <a:p>
            <a:pPr eaLnBrk="1" hangingPunct="1"/>
            <a:r>
              <a:rPr lang="en-US" sz="2400" smtClean="0"/>
              <a:t>Day-care children had individualized educational activities incorporated into the child's day that focused on social, emotional, and cognitive areas of development with emphasis on language.</a:t>
            </a:r>
          </a:p>
          <a:p>
            <a:pPr eaLnBrk="1" hangingPunct="1"/>
            <a:r>
              <a:rPr lang="en-US" sz="2400" smtClean="0"/>
              <a:t>Progress monitored over time at ages 12/15/ 21 with findings demonstrating benefits like:</a:t>
            </a:r>
          </a:p>
          <a:p>
            <a:pPr lvl="1" eaLnBrk="1" hangingPunct="1"/>
            <a:r>
              <a:rPr lang="en-US" sz="2000" b="1" smtClean="0"/>
              <a:t>Better scores on Intellectual/academic measures</a:t>
            </a:r>
          </a:p>
          <a:p>
            <a:pPr lvl="1" eaLnBrk="1" hangingPunct="1"/>
            <a:r>
              <a:rPr lang="en-US" sz="2000" b="1" smtClean="0"/>
              <a:t> &gt; likely to attend 4 yr colleges</a:t>
            </a:r>
          </a:p>
          <a:p>
            <a:pPr eaLnBrk="1" hangingPunct="1"/>
            <a:endParaRPr lang="en-US" sz="2400" smtClean="0"/>
          </a:p>
        </p:txBody>
      </p:sp>
    </p:spTree>
  </p:cSld>
  <p:clrMapOvr>
    <a:masterClrMapping/>
  </p:clrMapOvr>
  <p:transition spd="slow">
    <p:wipe dir="d"/>
  </p:transition>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Title 1"/>
          <p:cNvSpPr>
            <a:spLocks noGrp="1"/>
          </p:cNvSpPr>
          <p:nvPr>
            <p:ph type="title"/>
          </p:nvPr>
        </p:nvSpPr>
        <p:spPr>
          <a:xfrm>
            <a:off x="685800" y="152400"/>
            <a:ext cx="7772400" cy="381000"/>
          </a:xfrm>
        </p:spPr>
        <p:txBody>
          <a:bodyPr>
            <a:normAutofit fontScale="90000"/>
          </a:bodyPr>
          <a:lstStyle/>
          <a:p>
            <a:pPr eaLnBrk="1" fontAlgn="auto" hangingPunct="1">
              <a:spcAft>
                <a:spcPts val="0"/>
              </a:spcAft>
              <a:defRPr/>
            </a:pPr>
            <a:r>
              <a:rPr lang="en-US" sz="3200" smtClean="0"/>
              <a:t>Transition to Adulthood</a:t>
            </a:r>
          </a:p>
        </p:txBody>
      </p:sp>
      <p:sp>
        <p:nvSpPr>
          <p:cNvPr id="27651" name="Content Placeholder 2"/>
          <p:cNvSpPr>
            <a:spLocks noGrp="1"/>
          </p:cNvSpPr>
          <p:nvPr>
            <p:ph idx="1"/>
          </p:nvPr>
        </p:nvSpPr>
        <p:spPr>
          <a:xfrm>
            <a:off x="685800" y="609600"/>
            <a:ext cx="7772400" cy="6096000"/>
          </a:xfrm>
        </p:spPr>
        <p:txBody>
          <a:bodyPr>
            <a:normAutofit lnSpcReduction="10000"/>
          </a:bodyPr>
          <a:lstStyle/>
          <a:p>
            <a:pPr marL="548640" indent="-411480" eaLnBrk="1" fontAlgn="auto" hangingPunct="1">
              <a:spcAft>
                <a:spcPts val="0"/>
              </a:spcAft>
              <a:buClr>
                <a:schemeClr val="tx1">
                  <a:shade val="95000"/>
                </a:schemeClr>
              </a:buClr>
              <a:buFontTx/>
              <a:buNone/>
              <a:defRPr/>
            </a:pPr>
            <a:r>
              <a:rPr lang="en-US" sz="2400" b="1" smtClean="0"/>
              <a:t>Person-centered planning </a:t>
            </a:r>
            <a:r>
              <a:rPr lang="en-US" sz="2400" smtClean="0"/>
              <a:t>= a type of transition model, consumer-driven in that professionals are viewed as working for individuals (individuals make decisions with respect to services to meet their goals</a:t>
            </a:r>
          </a:p>
          <a:p>
            <a:pPr marL="548640" indent="-411480" eaLnBrk="1" fontAlgn="auto" hangingPunct="1">
              <a:spcAft>
                <a:spcPts val="0"/>
              </a:spcAft>
              <a:buClr>
                <a:schemeClr val="tx1">
                  <a:shade val="95000"/>
                </a:schemeClr>
              </a:buClr>
              <a:buFontTx/>
              <a:buNone/>
              <a:defRPr/>
            </a:pPr>
            <a:r>
              <a:rPr lang="en-US" sz="2400" b="1" smtClean="0"/>
              <a:t>Two Areas of Involvement:</a:t>
            </a:r>
          </a:p>
          <a:p>
            <a:pPr marL="548640" indent="-411480" eaLnBrk="1" fontAlgn="auto" hangingPunct="1">
              <a:spcAft>
                <a:spcPts val="0"/>
              </a:spcAft>
              <a:buClr>
                <a:schemeClr val="tx1">
                  <a:shade val="95000"/>
                </a:schemeClr>
              </a:buClr>
              <a:buFontTx/>
              <a:buNone/>
              <a:defRPr/>
            </a:pPr>
            <a:r>
              <a:rPr lang="en-US" sz="2400" b="1" smtClean="0"/>
              <a:t>	Community adjustment </a:t>
            </a:r>
            <a:r>
              <a:rPr lang="en-US" sz="2400" smtClean="0"/>
              <a:t>= individuals need to acquire skills in the area of self-help to adjust to living in the community, living with family/community residential facilities/ or supported living</a:t>
            </a:r>
          </a:p>
          <a:p>
            <a:pPr marL="548640" indent="-411480" eaLnBrk="1" fontAlgn="auto" hangingPunct="1">
              <a:spcAft>
                <a:spcPts val="0"/>
              </a:spcAft>
              <a:buClr>
                <a:schemeClr val="tx1">
                  <a:shade val="95000"/>
                </a:schemeClr>
              </a:buClr>
              <a:buFontTx/>
              <a:buNone/>
              <a:defRPr/>
            </a:pPr>
            <a:r>
              <a:rPr lang="en-US" sz="2400" b="1" smtClean="0"/>
              <a:t>	 Employment</a:t>
            </a:r>
            <a:endParaRPr lang="en-US" sz="2400" smtClean="0"/>
          </a:p>
          <a:p>
            <a:pPr marL="868680" lvl="1" indent="-283464" eaLnBrk="1" fontAlgn="auto" hangingPunct="1">
              <a:spcAft>
                <a:spcPts val="0"/>
              </a:spcAft>
              <a:buFont typeface="Wingdings 2"/>
              <a:buChar char=""/>
              <a:defRPr/>
            </a:pPr>
            <a:r>
              <a:rPr lang="en-US" b="1" smtClean="0"/>
              <a:t>Sheltered workshops</a:t>
            </a:r>
            <a:r>
              <a:rPr lang="en-US" smtClean="0"/>
              <a:t>= structured environment where they can learn skills.</a:t>
            </a:r>
          </a:p>
          <a:p>
            <a:pPr marL="868680" lvl="1" indent="-283464" eaLnBrk="1" fontAlgn="auto" hangingPunct="1">
              <a:spcAft>
                <a:spcPts val="0"/>
              </a:spcAft>
              <a:buFont typeface="Wingdings 2"/>
              <a:buChar char=""/>
              <a:defRPr/>
            </a:pPr>
            <a:r>
              <a:rPr lang="en-US" b="1" smtClean="0"/>
              <a:t>Supported competitive employment</a:t>
            </a:r>
            <a:r>
              <a:rPr lang="en-US" smtClean="0"/>
              <a:t>= work for minimum wage among those not disabled and assisted w/ a job coach (provides various help)</a:t>
            </a:r>
            <a:endParaRPr lang="en-US" b="1" smtClean="0"/>
          </a:p>
          <a:p>
            <a:pPr marL="548640" indent="-411480" eaLnBrk="1" fontAlgn="auto" hangingPunct="1">
              <a:spcAft>
                <a:spcPts val="0"/>
              </a:spcAft>
              <a:buClr>
                <a:schemeClr val="tx1">
                  <a:shade val="95000"/>
                </a:schemeClr>
              </a:buClr>
              <a:buFont typeface="Wingdings 2"/>
              <a:buChar char=""/>
              <a:defRPr/>
            </a:pPr>
            <a:endParaRPr lang="en-US" smtClean="0"/>
          </a:p>
        </p:txBody>
      </p:sp>
    </p:spTree>
  </p:cSld>
  <p:clrMapOvr>
    <a:masterClrMapping/>
  </p:clrMapOvr>
  <p:transition spd="slow">
    <p:wipe dir="d"/>
  </p:transition>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Title 1"/>
          <p:cNvSpPr>
            <a:spLocks noGrp="1"/>
          </p:cNvSpPr>
          <p:nvPr>
            <p:ph type="title"/>
          </p:nvPr>
        </p:nvSpPr>
        <p:spPr>
          <a:xfrm>
            <a:off x="685800" y="152400"/>
            <a:ext cx="7772400" cy="381000"/>
          </a:xfrm>
        </p:spPr>
        <p:txBody>
          <a:bodyPr>
            <a:normAutofit fontScale="90000"/>
          </a:bodyPr>
          <a:lstStyle/>
          <a:p>
            <a:pPr eaLnBrk="1" fontAlgn="auto" hangingPunct="1">
              <a:spcAft>
                <a:spcPts val="0"/>
              </a:spcAft>
              <a:defRPr/>
            </a:pPr>
            <a:r>
              <a:rPr lang="en-US" sz="3200" smtClean="0"/>
              <a:t>Things to consider in Transitioning</a:t>
            </a:r>
          </a:p>
        </p:txBody>
      </p:sp>
      <p:sp>
        <p:nvSpPr>
          <p:cNvPr id="32771" name="Content Placeholder 2"/>
          <p:cNvSpPr>
            <a:spLocks noGrp="1"/>
          </p:cNvSpPr>
          <p:nvPr>
            <p:ph idx="1"/>
          </p:nvPr>
        </p:nvSpPr>
        <p:spPr>
          <a:xfrm>
            <a:off x="685800" y="609600"/>
            <a:ext cx="7772400" cy="6019800"/>
          </a:xfrm>
        </p:spPr>
        <p:txBody>
          <a:bodyPr/>
          <a:lstStyle/>
          <a:p>
            <a:pPr eaLnBrk="1" hangingPunct="1"/>
            <a:r>
              <a:rPr lang="en-US" sz="2400" b="1" smtClean="0"/>
              <a:t>The guiding principle </a:t>
            </a:r>
            <a:r>
              <a:rPr lang="en-US" sz="2400" smtClean="0"/>
              <a:t>= promotion of</a:t>
            </a:r>
            <a:r>
              <a:rPr lang="en-US" sz="2400" b="1" smtClean="0"/>
              <a:t> person-centered planning</a:t>
            </a:r>
            <a:r>
              <a:rPr lang="en-US" sz="2400" smtClean="0"/>
              <a:t> (the person w/ the disability has voice)</a:t>
            </a:r>
          </a:p>
          <a:p>
            <a:pPr eaLnBrk="1" hangingPunct="1"/>
            <a:r>
              <a:rPr lang="en-US" sz="2400" smtClean="0"/>
              <a:t>Transition programming involves </a:t>
            </a:r>
            <a:r>
              <a:rPr lang="en-US" sz="2400" b="1" smtClean="0"/>
              <a:t>two main areas:</a:t>
            </a:r>
          </a:p>
          <a:p>
            <a:pPr lvl="1" eaLnBrk="1" hangingPunct="1"/>
            <a:r>
              <a:rPr lang="en-US" sz="2000" b="1" smtClean="0"/>
              <a:t>Community skills</a:t>
            </a:r>
          </a:p>
          <a:p>
            <a:pPr lvl="2" eaLnBrk="1" hangingPunct="1"/>
            <a:r>
              <a:rPr lang="en-US" sz="1600" smtClean="0"/>
              <a:t>Managing money</a:t>
            </a:r>
          </a:p>
          <a:p>
            <a:pPr lvl="2" eaLnBrk="1" hangingPunct="1"/>
            <a:r>
              <a:rPr lang="en-US" sz="1600" smtClean="0"/>
              <a:t>Using public transportation</a:t>
            </a:r>
          </a:p>
          <a:p>
            <a:pPr lvl="2" eaLnBrk="1" hangingPunct="1"/>
            <a:r>
              <a:rPr lang="en-US" sz="1600" smtClean="0"/>
              <a:t>Maintaining living environments</a:t>
            </a:r>
          </a:p>
          <a:p>
            <a:pPr lvl="2" eaLnBrk="1" hangingPunct="1"/>
            <a:r>
              <a:rPr lang="en-US" sz="1600" smtClean="0"/>
              <a:t>(Large residential facilities are getting out-dated and community residential facilities (CRF’S) are in)</a:t>
            </a:r>
          </a:p>
          <a:p>
            <a:pPr lvl="2" eaLnBrk="1" hangingPunct="1"/>
            <a:r>
              <a:rPr lang="en-US" sz="1600" smtClean="0"/>
              <a:t>Some live in supported living arrangements w/ people w/ disabilities live in their own home or apartment</a:t>
            </a:r>
            <a:endParaRPr lang="en-US" sz="2000" smtClean="0"/>
          </a:p>
          <a:p>
            <a:pPr lvl="1" eaLnBrk="1" hangingPunct="1"/>
            <a:r>
              <a:rPr lang="en-US" sz="2000" b="1" smtClean="0"/>
              <a:t>Employment</a:t>
            </a:r>
          </a:p>
          <a:p>
            <a:pPr lvl="2" eaLnBrk="1" hangingPunct="1"/>
            <a:r>
              <a:rPr lang="en-US" sz="1600" smtClean="0"/>
              <a:t>Sheltered workshops (structured training w/ other workers w/ disabilities requiring low skills)</a:t>
            </a:r>
          </a:p>
          <a:p>
            <a:pPr lvl="2" eaLnBrk="1" hangingPunct="1"/>
            <a:r>
              <a:rPr lang="en-US" sz="1600" smtClean="0"/>
              <a:t>Supported competitive employment (receiving at least minimum wage w/ workers that are not disabled, accompanied by assistance from a job coach)</a:t>
            </a:r>
          </a:p>
        </p:txBody>
      </p:sp>
    </p:spTree>
  </p:cSld>
  <p:clrMapOvr>
    <a:masterClrMapping/>
  </p:clrMapOvr>
  <p:transition spd="slow">
    <p:wipe dir="d"/>
  </p:transition>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Title 4"/>
          <p:cNvSpPr>
            <a:spLocks noGrp="1"/>
          </p:cNvSpPr>
          <p:nvPr>
            <p:ph type="title"/>
          </p:nvPr>
        </p:nvSpPr>
        <p:spPr>
          <a:xfrm>
            <a:off x="685800" y="228600"/>
            <a:ext cx="7772400" cy="457200"/>
          </a:xfrm>
        </p:spPr>
        <p:txBody>
          <a:bodyPr>
            <a:normAutofit fontScale="90000"/>
          </a:bodyPr>
          <a:lstStyle/>
          <a:p>
            <a:pPr eaLnBrk="1" fontAlgn="auto" hangingPunct="1">
              <a:spcAft>
                <a:spcPts val="0"/>
              </a:spcAft>
              <a:defRPr/>
            </a:pPr>
            <a:r>
              <a:rPr lang="en-US" sz="3200" smtClean="0"/>
              <a:t>Prospects for the Future</a:t>
            </a:r>
          </a:p>
        </p:txBody>
      </p:sp>
      <p:sp>
        <p:nvSpPr>
          <p:cNvPr id="33795" name="Content Placeholder 5"/>
          <p:cNvSpPr>
            <a:spLocks noGrp="1"/>
          </p:cNvSpPr>
          <p:nvPr>
            <p:ph idx="1"/>
          </p:nvPr>
        </p:nvSpPr>
        <p:spPr>
          <a:xfrm>
            <a:off x="685800" y="838200"/>
            <a:ext cx="7772400" cy="5791200"/>
          </a:xfrm>
        </p:spPr>
        <p:txBody>
          <a:bodyPr/>
          <a:lstStyle/>
          <a:p>
            <a:pPr eaLnBrk="1" hangingPunct="1"/>
            <a:r>
              <a:rPr lang="en-US" sz="2400" smtClean="0"/>
              <a:t>Employers are taking a more favorable view of hiring a person with a disability because:</a:t>
            </a:r>
          </a:p>
          <a:p>
            <a:pPr eaLnBrk="1" hangingPunct="1"/>
            <a:r>
              <a:rPr lang="en-US" sz="2400" smtClean="0"/>
              <a:t>Development of innovative transitional programs</a:t>
            </a:r>
          </a:p>
          <a:p>
            <a:pPr eaLnBrk="1" hangingPunct="1"/>
            <a:r>
              <a:rPr lang="en-US" sz="2400" smtClean="0"/>
              <a:t>Many are achieving levels of independence in both living arrangements and in the workplace</a:t>
            </a:r>
          </a:p>
          <a:p>
            <a:pPr eaLnBrk="1" hangingPunct="1"/>
            <a:r>
              <a:rPr lang="en-US" sz="2400" smtClean="0"/>
              <a:t>Success is largely due to collaboration of:</a:t>
            </a:r>
          </a:p>
          <a:p>
            <a:pPr lvl="1" eaLnBrk="1" hangingPunct="1"/>
            <a:r>
              <a:rPr lang="en-US" sz="2000" smtClean="0"/>
              <a:t>Parents</a:t>
            </a:r>
          </a:p>
          <a:p>
            <a:pPr lvl="1" eaLnBrk="1" hangingPunct="1"/>
            <a:r>
              <a:rPr lang="en-US" sz="2000" smtClean="0"/>
              <a:t>Students</a:t>
            </a:r>
          </a:p>
          <a:p>
            <a:pPr lvl="1" eaLnBrk="1" hangingPunct="1"/>
            <a:r>
              <a:rPr lang="en-US" sz="2000" smtClean="0"/>
              <a:t>professionals</a:t>
            </a:r>
          </a:p>
        </p:txBody>
      </p:sp>
    </p:spTree>
  </p:cSld>
  <p:clrMapOvr>
    <a:masterClrMapping/>
  </p:clrMapOvr>
  <p:transition spd="slow">
    <p:wipe dir="d"/>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mtClean="0"/>
              <a:t>Myths and Facts</a:t>
            </a:r>
          </a:p>
        </p:txBody>
      </p:sp>
      <p:sp>
        <p:nvSpPr>
          <p:cNvPr id="3" name="Content Placeholder 2"/>
          <p:cNvSpPr>
            <a:spLocks noGrp="1"/>
          </p:cNvSpPr>
          <p:nvPr>
            <p:ph idx="1"/>
          </p:nvPr>
        </p:nvSpPr>
        <p:spPr/>
        <p:txBody>
          <a:bodyPr/>
          <a:lstStyle/>
          <a:p>
            <a:r>
              <a:rPr lang="en-US" sz="2000" smtClean="0"/>
              <a:t>1. Myth – Intellectual Disability is defined by how a person scores on an IQ test.</a:t>
            </a:r>
          </a:p>
          <a:p>
            <a:r>
              <a:rPr lang="en-US" sz="2000" smtClean="0"/>
              <a:t>Fact – The most commonly used definition specifies that in order for a person to be considered intellectually disabled, he or she must meet two criteria: Low intellectual functioning and low adaptive skills.</a:t>
            </a:r>
          </a:p>
          <a:p>
            <a:endParaRPr lang="en-US" sz="2000" smtClean="0"/>
          </a:p>
        </p:txBody>
      </p:sp>
      <p:sp>
        <p:nvSpPr>
          <p:cNvPr id="5" name="Content Placeholder 2"/>
          <p:cNvSpPr txBox="1">
            <a:spLocks/>
          </p:cNvSpPr>
          <p:nvPr/>
        </p:nvSpPr>
        <p:spPr bwMode="auto">
          <a:xfrm>
            <a:off x="685800" y="4038600"/>
            <a:ext cx="7772400" cy="4114800"/>
          </a:xfrm>
          <a:prstGeom prst="rect">
            <a:avLst/>
          </a:prstGeom>
          <a:noFill/>
          <a:ln w="9525">
            <a:noFill/>
            <a:miter lim="800000"/>
            <a:headEnd/>
            <a:tailEnd/>
          </a:ln>
        </p:spPr>
        <p:txBody>
          <a:bodyPr/>
          <a:lstStyle/>
          <a:p>
            <a:pPr marL="342900" indent="-342900">
              <a:spcBef>
                <a:spcPct val="20000"/>
              </a:spcBef>
              <a:buFontTx/>
              <a:buChar char="•"/>
            </a:pPr>
            <a:r>
              <a:rPr lang="en-US" sz="2000">
                <a:latin typeface="Arial" charset="0"/>
              </a:rPr>
              <a:t>2. Myth – Once diagnosed as intellectually disabled, a person remains within this classification for life.</a:t>
            </a:r>
          </a:p>
          <a:p>
            <a:pPr marL="342900" indent="-342900">
              <a:spcBef>
                <a:spcPct val="20000"/>
              </a:spcBef>
              <a:buFontTx/>
              <a:buChar char="•"/>
            </a:pPr>
            <a:endParaRPr lang="en-US" sz="2000">
              <a:latin typeface="Arial" charset="0"/>
            </a:endParaRPr>
          </a:p>
        </p:txBody>
      </p:sp>
      <p:sp>
        <p:nvSpPr>
          <p:cNvPr id="6" name="Content Placeholder 2"/>
          <p:cNvSpPr txBox="1">
            <a:spLocks/>
          </p:cNvSpPr>
          <p:nvPr/>
        </p:nvSpPr>
        <p:spPr bwMode="auto">
          <a:xfrm>
            <a:off x="685800" y="4876800"/>
            <a:ext cx="7772400" cy="4114800"/>
          </a:xfrm>
          <a:prstGeom prst="rect">
            <a:avLst/>
          </a:prstGeom>
          <a:noFill/>
          <a:ln w="9525">
            <a:noFill/>
            <a:miter lim="800000"/>
            <a:headEnd/>
            <a:tailEnd/>
          </a:ln>
        </p:spPr>
        <p:txBody>
          <a:bodyPr/>
          <a:lstStyle/>
          <a:p>
            <a:pPr marL="342900" indent="-342900">
              <a:spcBef>
                <a:spcPct val="20000"/>
              </a:spcBef>
              <a:buFontTx/>
              <a:buChar char="•"/>
            </a:pPr>
            <a:r>
              <a:rPr lang="en-US" sz="2000">
                <a:latin typeface="Arial" charset="0"/>
              </a:rPr>
              <a:t>Fact – A person’s level of mental functioning does not necessarily remain stable.  This is particularly true for those individuals who are mildly intellectually disabled.  With intensive educational programming, some persons can improve to the point that they are no longer intellectually disabled.</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P spid="6"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t>More Myths and Facts</a:t>
            </a:r>
          </a:p>
        </p:txBody>
      </p:sp>
      <p:sp>
        <p:nvSpPr>
          <p:cNvPr id="3" name="Content Placeholder 2"/>
          <p:cNvSpPr>
            <a:spLocks noGrp="1"/>
          </p:cNvSpPr>
          <p:nvPr>
            <p:ph idx="1"/>
          </p:nvPr>
        </p:nvSpPr>
        <p:spPr/>
        <p:txBody>
          <a:bodyPr/>
          <a:lstStyle/>
          <a:p>
            <a:r>
              <a:rPr lang="en-US" sz="2000" smtClean="0"/>
              <a:t>3. Myth - Professionals are in agreement about the definition of intellectual disability.</a:t>
            </a:r>
          </a:p>
          <a:p>
            <a:r>
              <a:rPr lang="en-US" sz="2000" smtClean="0"/>
              <a:t>Fact – There is considerable disagreement about definition, classification, and terminology.  </a:t>
            </a:r>
          </a:p>
          <a:p>
            <a:endParaRPr lang="en-US" sz="2000" smtClean="0"/>
          </a:p>
        </p:txBody>
      </p:sp>
      <p:sp>
        <p:nvSpPr>
          <p:cNvPr id="5" name="Content Placeholder 2"/>
          <p:cNvSpPr txBox="1">
            <a:spLocks/>
          </p:cNvSpPr>
          <p:nvPr/>
        </p:nvSpPr>
        <p:spPr bwMode="auto">
          <a:xfrm>
            <a:off x="685800" y="4038600"/>
            <a:ext cx="7772400" cy="4114800"/>
          </a:xfrm>
          <a:prstGeom prst="rect">
            <a:avLst/>
          </a:prstGeom>
          <a:noFill/>
          <a:ln w="9525">
            <a:noFill/>
            <a:miter lim="800000"/>
            <a:headEnd/>
            <a:tailEnd/>
          </a:ln>
        </p:spPr>
        <p:txBody>
          <a:bodyPr/>
          <a:lstStyle/>
          <a:p>
            <a:pPr marL="342900" indent="-342900">
              <a:spcBef>
                <a:spcPct val="20000"/>
              </a:spcBef>
              <a:buFontTx/>
              <a:buChar char="•"/>
            </a:pPr>
            <a:r>
              <a:rPr lang="en-US" sz="2000">
                <a:latin typeface="Arial" charset="0"/>
              </a:rPr>
              <a:t>4. Myth – People with an intellectual disability should not be expected to work in the competitive job market.</a:t>
            </a:r>
          </a:p>
          <a:p>
            <a:pPr marL="342900" indent="-342900">
              <a:spcBef>
                <a:spcPct val="20000"/>
              </a:spcBef>
              <a:buFontTx/>
              <a:buChar char="•"/>
            </a:pPr>
            <a:endParaRPr lang="en-US" sz="2000">
              <a:latin typeface="Arial" charset="0"/>
            </a:endParaRPr>
          </a:p>
        </p:txBody>
      </p:sp>
      <p:sp>
        <p:nvSpPr>
          <p:cNvPr id="6" name="Content Placeholder 2"/>
          <p:cNvSpPr txBox="1">
            <a:spLocks/>
          </p:cNvSpPr>
          <p:nvPr/>
        </p:nvSpPr>
        <p:spPr bwMode="auto">
          <a:xfrm>
            <a:off x="685800" y="4876800"/>
            <a:ext cx="7772400" cy="4114800"/>
          </a:xfrm>
          <a:prstGeom prst="rect">
            <a:avLst/>
          </a:prstGeom>
          <a:noFill/>
          <a:ln w="9525">
            <a:noFill/>
            <a:miter lim="800000"/>
            <a:headEnd/>
            <a:tailEnd/>
          </a:ln>
        </p:spPr>
        <p:txBody>
          <a:bodyPr/>
          <a:lstStyle/>
          <a:p>
            <a:pPr marL="342900" indent="-342900">
              <a:spcBef>
                <a:spcPct val="20000"/>
              </a:spcBef>
              <a:buFontTx/>
              <a:buChar char="•"/>
            </a:pPr>
            <a:r>
              <a:rPr lang="en-US" sz="2000">
                <a:latin typeface="Arial" charset="0"/>
              </a:rPr>
              <a:t>Fact – More and more people who have an intellectual disability hold jobs in competitive employment.  Many are helped through supportive employment situations, in which a job coach helps them and their employer adapt to the workplace.</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P spid="6"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70" name="Rectangle 4"/>
          <p:cNvSpPr>
            <a:spLocks noGrp="1" noChangeArrowheads="1"/>
          </p:cNvSpPr>
          <p:nvPr>
            <p:ph type="title"/>
          </p:nvPr>
        </p:nvSpPr>
        <p:spPr>
          <a:xfrm>
            <a:off x="685800" y="609600"/>
            <a:ext cx="7772400" cy="914400"/>
          </a:xfrm>
          <a:noFill/>
        </p:spPr>
        <p:txBody>
          <a:bodyPr lIns="90488" tIns="44450" rIns="90488" bIns="44450" anchor="b"/>
          <a:lstStyle/>
          <a:p>
            <a:pPr eaLnBrk="1" hangingPunct="1"/>
            <a:r>
              <a:rPr lang="en-US" sz="3200" smtClean="0"/>
              <a:t>Definition</a:t>
            </a:r>
            <a:endParaRPr lang="en-US" smtClean="0"/>
          </a:p>
        </p:txBody>
      </p:sp>
      <p:sp>
        <p:nvSpPr>
          <p:cNvPr id="7171" name="Rectangle 5"/>
          <p:cNvSpPr>
            <a:spLocks noGrp="1" noChangeArrowheads="1"/>
          </p:cNvSpPr>
          <p:nvPr>
            <p:ph type="body" idx="1"/>
          </p:nvPr>
        </p:nvSpPr>
        <p:spPr>
          <a:xfrm>
            <a:off x="685800" y="1752600"/>
            <a:ext cx="7772400" cy="4343400"/>
          </a:xfrm>
          <a:noFill/>
        </p:spPr>
        <p:txBody>
          <a:bodyPr lIns="90488" tIns="44450" rIns="90488" bIns="44450"/>
          <a:lstStyle/>
          <a:p>
            <a:pPr marL="609600" indent="-609600" eaLnBrk="1" hangingPunct="1">
              <a:lnSpc>
                <a:spcPct val="90000"/>
              </a:lnSpc>
              <a:buFontTx/>
              <a:buNone/>
            </a:pPr>
            <a:r>
              <a:rPr lang="en-US" sz="2400" b="1" smtClean="0"/>
              <a:t>The definition focuses on intellectual function AND adaptive skills.</a:t>
            </a:r>
            <a:endParaRPr lang="en-US" sz="2400" smtClean="0"/>
          </a:p>
          <a:p>
            <a:pPr marL="609600" indent="-609600" eaLnBrk="1" hangingPunct="1">
              <a:lnSpc>
                <a:spcPct val="90000"/>
              </a:lnSpc>
              <a:buFontTx/>
              <a:buNone/>
            </a:pPr>
            <a:r>
              <a:rPr lang="en-US" sz="2400" smtClean="0"/>
              <a:t>Five assumptions</a:t>
            </a:r>
          </a:p>
          <a:p>
            <a:pPr marL="609600" indent="-609600" eaLnBrk="1" hangingPunct="1">
              <a:lnSpc>
                <a:spcPct val="90000"/>
              </a:lnSpc>
              <a:buFontTx/>
              <a:buAutoNum type="arabicPeriod"/>
            </a:pPr>
            <a:r>
              <a:rPr lang="en-US" sz="2400" smtClean="0"/>
              <a:t>Limitations considered in context</a:t>
            </a:r>
          </a:p>
          <a:p>
            <a:pPr marL="609600" indent="-609600" eaLnBrk="1" hangingPunct="1">
              <a:lnSpc>
                <a:spcPct val="90000"/>
              </a:lnSpc>
              <a:buFontTx/>
              <a:buAutoNum type="arabicPeriod"/>
            </a:pPr>
            <a:r>
              <a:rPr lang="en-US" sz="2400" smtClean="0"/>
              <a:t>Use of valid assessment</a:t>
            </a:r>
          </a:p>
          <a:p>
            <a:pPr marL="609600" indent="-609600" eaLnBrk="1" hangingPunct="1">
              <a:lnSpc>
                <a:spcPct val="90000"/>
              </a:lnSpc>
              <a:buFontTx/>
              <a:buAutoNum type="arabicPeriod"/>
            </a:pPr>
            <a:r>
              <a:rPr lang="en-US" sz="2400" smtClean="0"/>
              <a:t>Individuals have limitations AND strengths</a:t>
            </a:r>
          </a:p>
          <a:p>
            <a:pPr marL="609600" indent="-609600" eaLnBrk="1" hangingPunct="1">
              <a:lnSpc>
                <a:spcPct val="90000"/>
              </a:lnSpc>
              <a:buFontTx/>
              <a:buAutoNum type="arabicPeriod"/>
            </a:pPr>
            <a:r>
              <a:rPr lang="en-US" sz="2400" smtClean="0"/>
              <a:t>Descriptions used to develop a profile of needed supports</a:t>
            </a:r>
          </a:p>
          <a:p>
            <a:pPr marL="609600" indent="-609600" eaLnBrk="1" hangingPunct="1">
              <a:lnSpc>
                <a:spcPct val="90000"/>
              </a:lnSpc>
              <a:buFontTx/>
              <a:buAutoNum type="arabicPeriod"/>
            </a:pPr>
            <a:r>
              <a:rPr lang="en-US" sz="2400" smtClean="0"/>
              <a:t>With support over time, life functioning will generally improve</a:t>
            </a:r>
          </a:p>
          <a:p>
            <a:pPr marL="609600" indent="-609600" eaLnBrk="1" hangingPunct="1">
              <a:lnSpc>
                <a:spcPct val="90000"/>
              </a:lnSpc>
              <a:buFontTx/>
              <a:buNone/>
            </a:pPr>
            <a:endParaRPr lang="en-US" sz="2400" smtClean="0"/>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mtClean="0"/>
              <a:t>Adaptive Skills</a:t>
            </a:r>
          </a:p>
        </p:txBody>
      </p:sp>
      <p:sp>
        <p:nvSpPr>
          <p:cNvPr id="8195" name="Content Placeholder 2"/>
          <p:cNvSpPr>
            <a:spLocks noGrp="1"/>
          </p:cNvSpPr>
          <p:nvPr>
            <p:ph idx="1"/>
          </p:nvPr>
        </p:nvSpPr>
        <p:spPr/>
        <p:txBody>
          <a:bodyPr/>
          <a:lstStyle/>
          <a:p>
            <a:r>
              <a:rPr lang="en-US" sz="2800" smtClean="0"/>
              <a:t>According to the AAIDD, adaptive skills are “the collection of conceptual, social, and practical skills that people have learned so that they can function in their everyday lives. Significant limitations in adaptive behavior impact a person’s daily life and affect the ability to respond to a particular situation or to the environment.”</a:t>
            </a:r>
          </a:p>
          <a:p>
            <a:endParaRPr lang="en-US" smtClean="0"/>
          </a:p>
        </p:txBody>
      </p:sp>
    </p:spTree>
  </p:cSld>
  <p:clrMapOvr>
    <a:masterClrMapping/>
  </p:clrMapOvr>
  <p:transition spd="slow">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z="3200" smtClean="0"/>
              <a:t>Classification of Intellectually Disabled</a:t>
            </a:r>
            <a:endParaRPr lang="en-US" smtClean="0"/>
          </a:p>
        </p:txBody>
      </p:sp>
      <p:sp>
        <p:nvSpPr>
          <p:cNvPr id="6147" name="Rectangle 3"/>
          <p:cNvSpPr>
            <a:spLocks noGrp="1" noChangeArrowheads="1"/>
          </p:cNvSpPr>
          <p:nvPr>
            <p:ph type="body" idx="1"/>
          </p:nvPr>
        </p:nvSpPr>
        <p:spPr/>
        <p:txBody>
          <a:bodyPr/>
          <a:lstStyle/>
          <a:p>
            <a:pPr eaLnBrk="1" hangingPunct="1">
              <a:buFontTx/>
              <a:buNone/>
            </a:pPr>
            <a:r>
              <a:rPr lang="en-US" sz="2800" b="1" smtClean="0"/>
              <a:t>AAIDD’s levels of support model:</a:t>
            </a:r>
          </a:p>
          <a:p>
            <a:pPr eaLnBrk="1" hangingPunct="1"/>
            <a:r>
              <a:rPr lang="en-US" sz="2400" smtClean="0"/>
              <a:t>Intermittent		Limited</a:t>
            </a:r>
          </a:p>
          <a:p>
            <a:pPr eaLnBrk="1" hangingPunct="1"/>
            <a:r>
              <a:rPr lang="en-US" sz="2400" smtClean="0"/>
              <a:t>Extensive			Pervasive</a:t>
            </a:r>
          </a:p>
          <a:p>
            <a:pPr eaLnBrk="1" hangingPunct="1">
              <a:buFontTx/>
              <a:buNone/>
            </a:pPr>
            <a:endParaRPr lang="en-US" sz="2400" smtClean="0"/>
          </a:p>
          <a:p>
            <a:pPr eaLnBrk="1" hangingPunct="1"/>
            <a:r>
              <a:rPr lang="en-US" sz="2800" b="1" smtClean="0"/>
              <a:t>American Psychological Association’s severity model:</a:t>
            </a:r>
            <a:endParaRPr lang="en-US" smtClean="0"/>
          </a:p>
          <a:p>
            <a:pPr eaLnBrk="1" hangingPunct="1"/>
            <a:r>
              <a:rPr lang="en-US" sz="2400" smtClean="0"/>
              <a:t>Mild (IQ 50 to 70)		Moderate (IQ 35 to 50)</a:t>
            </a:r>
          </a:p>
          <a:p>
            <a:pPr eaLnBrk="1" hangingPunct="1"/>
            <a:r>
              <a:rPr lang="en-US" sz="2400" smtClean="0"/>
              <a:t>Severe (IQ 20 to 35)	Profound (IQ 20 and less)</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14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147">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147">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14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Rectangle 4"/>
          <p:cNvSpPr>
            <a:spLocks noGrp="1" noChangeArrowheads="1"/>
          </p:cNvSpPr>
          <p:nvPr>
            <p:ph type="title"/>
          </p:nvPr>
        </p:nvSpPr>
        <p:spPr>
          <a:noFill/>
        </p:spPr>
        <p:txBody>
          <a:bodyPr lIns="90488" tIns="44450" rIns="90488" bIns="44450" anchor="b"/>
          <a:lstStyle/>
          <a:p>
            <a:pPr eaLnBrk="1" hangingPunct="1"/>
            <a:r>
              <a:rPr lang="en-US" sz="3200" smtClean="0"/>
              <a:t>Prevalence</a:t>
            </a:r>
            <a:endParaRPr lang="en-US" smtClean="0"/>
          </a:p>
        </p:txBody>
      </p:sp>
      <p:sp>
        <p:nvSpPr>
          <p:cNvPr id="7171" name="Rectangle 5"/>
          <p:cNvSpPr>
            <a:spLocks noGrp="1" noChangeArrowheads="1"/>
          </p:cNvSpPr>
          <p:nvPr>
            <p:ph type="body" idx="1"/>
          </p:nvPr>
        </p:nvSpPr>
        <p:spPr>
          <a:xfrm>
            <a:off x="762000" y="1676400"/>
            <a:ext cx="7772400" cy="4191000"/>
          </a:xfrm>
          <a:noFill/>
        </p:spPr>
        <p:txBody>
          <a:bodyPr lIns="90488" tIns="44450" rIns="90488" bIns="44450"/>
          <a:lstStyle/>
          <a:p>
            <a:pPr eaLnBrk="1" hangingPunct="1"/>
            <a:endParaRPr lang="en-US" sz="2400" smtClean="0"/>
          </a:p>
          <a:p>
            <a:pPr eaLnBrk="1" hangingPunct="1"/>
            <a:r>
              <a:rPr lang="en-US" sz="2400" smtClean="0"/>
              <a:t>There is a discrepancy between statistical estimates of 2.27 percent of the school-age population and that of 1.0 percent actually identified.</a:t>
            </a:r>
          </a:p>
          <a:p>
            <a:pPr eaLnBrk="1" hangingPunct="1">
              <a:buFontTx/>
              <a:buNone/>
            </a:pPr>
            <a:endParaRPr lang="en-US" sz="2400" smtClean="0"/>
          </a:p>
          <a:p>
            <a:pPr eaLnBrk="1" hangingPunct="1"/>
            <a:r>
              <a:rPr lang="en-US" sz="2400" smtClean="0"/>
              <a:t>Discrepancy may be due to consideration of adaptive behavior and classification as </a:t>
            </a:r>
            <a:r>
              <a:rPr lang="en-US" sz="2400" i="1" smtClean="0"/>
              <a:t>learning disabled</a:t>
            </a:r>
            <a:r>
              <a:rPr lang="en-US" sz="2400" smtClean="0"/>
              <a:t> for those with higher IQs.</a:t>
            </a:r>
            <a:endParaRPr lang="en-US" smtClean="0"/>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342</TotalTime>
  <Words>1938</Words>
  <Application>Microsoft Macintosh PowerPoint</Application>
  <PresentationFormat>On-screen Show (4:3)</PresentationFormat>
  <Paragraphs>211</Paragraphs>
  <Slides>34</Slides>
  <Notes>7</Notes>
  <HiddenSlides>0</HiddenSlides>
  <MMClips>0</MMClips>
  <ScaleCrop>false</ScaleCrop>
  <HeadingPairs>
    <vt:vector size="4" baseType="variant">
      <vt:variant>
        <vt:lpstr>Design Template</vt:lpstr>
      </vt:variant>
      <vt:variant>
        <vt:i4>1</vt:i4>
      </vt:variant>
      <vt:variant>
        <vt:lpstr>Slide Titles</vt:lpstr>
      </vt:variant>
      <vt:variant>
        <vt:i4>34</vt:i4>
      </vt:variant>
    </vt:vector>
  </HeadingPairs>
  <TitlesOfParts>
    <vt:vector size="35" baseType="lpstr">
      <vt:lpstr>Apex</vt:lpstr>
      <vt:lpstr>Learners who are Intellectually Disabled</vt:lpstr>
      <vt:lpstr>Topics </vt:lpstr>
      <vt:lpstr>Introduction</vt:lpstr>
      <vt:lpstr>Myths and Facts</vt:lpstr>
      <vt:lpstr>More Myths and Facts</vt:lpstr>
      <vt:lpstr>Definition</vt:lpstr>
      <vt:lpstr>Adaptive Skills</vt:lpstr>
      <vt:lpstr>Classification of Intellectually Disabled</vt:lpstr>
      <vt:lpstr>Prevalence</vt:lpstr>
      <vt:lpstr>Causes</vt:lpstr>
      <vt:lpstr>Prenatal causes: </vt:lpstr>
      <vt:lpstr>Prenatal causes:</vt:lpstr>
      <vt:lpstr>Perinatal causes </vt:lpstr>
      <vt:lpstr>Postnatal causes </vt:lpstr>
      <vt:lpstr>Assessment</vt:lpstr>
      <vt:lpstr>Psychological and Behavioral Characteristics</vt:lpstr>
      <vt:lpstr>Some Specifics</vt:lpstr>
      <vt:lpstr>Be Aware</vt:lpstr>
      <vt:lpstr>Educational Considerations to Build in the Classroom</vt:lpstr>
      <vt:lpstr>What to do in the general education classroom. </vt:lpstr>
      <vt:lpstr>Relax</vt:lpstr>
      <vt:lpstr>Best Practices</vt:lpstr>
      <vt:lpstr>Best Practices Continued</vt:lpstr>
      <vt:lpstr>Adaptations</vt:lpstr>
      <vt:lpstr>One more important adaptation</vt:lpstr>
      <vt:lpstr>Behavior Support</vt:lpstr>
      <vt:lpstr>Service Delivery Models &amp; Early Intervention</vt:lpstr>
      <vt:lpstr>Early Intervention </vt:lpstr>
      <vt:lpstr>Perry Preschool Program</vt:lpstr>
      <vt:lpstr>The Chicago Child-Parent Center Program</vt:lpstr>
      <vt:lpstr>The Abecedarian Project</vt:lpstr>
      <vt:lpstr>Transition to Adulthood</vt:lpstr>
      <vt:lpstr>Things to consider in Transitioning</vt:lpstr>
      <vt:lpstr>Prospects for the Future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Learners with  Mental Retardation</dc:title>
  <dc:creator>Allie</dc:creator>
  <cp:lastModifiedBy>Laurel Hill-Ward</cp:lastModifiedBy>
  <cp:revision>38</cp:revision>
  <cp:lastPrinted>2006-08-20T19:54:45Z</cp:lastPrinted>
  <dcterms:created xsi:type="dcterms:W3CDTF">2011-04-16T16:47:01Z</dcterms:created>
  <dcterms:modified xsi:type="dcterms:W3CDTF">2011-04-16T16:47:31Z</dcterms:modified>
</cp:coreProperties>
</file>